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61" r:id="rId4"/>
    <p:sldId id="258" r:id="rId5"/>
    <p:sldId id="259" r:id="rId6"/>
    <p:sldId id="260" r:id="rId7"/>
    <p:sldId id="262" r:id="rId8"/>
    <p:sldId id="263" r:id="rId9"/>
    <p:sldId id="265" r:id="rId10"/>
    <p:sldId id="266" r:id="rId11"/>
    <p:sldId id="267" r:id="rId12"/>
    <p:sldId id="268" r:id="rId13"/>
    <p:sldId id="269" r:id="rId14"/>
    <p:sldId id="270" r:id="rId15"/>
    <p:sldId id="271" r:id="rId16"/>
    <p:sldId id="272" r:id="rId17"/>
    <p:sldId id="273" r:id="rId18"/>
    <p:sldId id="274" r:id="rId19"/>
    <p:sldId id="275" r:id="rId20"/>
    <p:sldId id="277" r:id="rId21"/>
    <p:sldId id="278" r:id="rId22"/>
    <p:sldId id="279" r:id="rId23"/>
    <p:sldId id="280" r:id="rId24"/>
    <p:sldId id="281" r:id="rId25"/>
    <p:sldId id="282" r:id="rId26"/>
    <p:sldId id="284" r:id="rId27"/>
    <p:sldId id="283" r:id="rId28"/>
    <p:sldId id="285" r:id="rId29"/>
    <p:sldId id="276" r:id="rId30"/>
    <p:sldId id="286" r:id="rId31"/>
    <p:sldId id="287" r:id="rId32"/>
    <p:sldId id="288" r:id="rId33"/>
    <p:sldId id="289" r:id="rId34"/>
    <p:sldId id="290" r:id="rId35"/>
    <p:sldId id="291" r:id="rId36"/>
    <p:sldId id="292" r:id="rId37"/>
    <p:sldId id="293" r:id="rId38"/>
    <p:sldId id="294" r:id="rId39"/>
    <p:sldId id="295" r:id="rId40"/>
    <p:sldId id="296" r:id="rId41"/>
  </p:sldIdLst>
  <p:sldSz cx="9144000" cy="6858000" type="screen4x3"/>
  <p:notesSz cx="6858000" cy="9144000"/>
  <p:embeddedFontLst>
    <p:embeddedFont>
      <p:font typeface="Comic Sans MS" pitchFamily="66" charset="0"/>
      <p:regular r:id="rId42"/>
      <p:bold r:id="rId43"/>
    </p:embeddedFont>
    <p:embeddedFont>
      <p:font typeface="Calibri" pitchFamily="34" charset="0"/>
      <p:regular r:id="rId44"/>
      <p:bold r:id="rId45"/>
      <p:italic r:id="rId46"/>
      <p:boldItalic r:id="rId47"/>
    </p:embeddedFont>
    <p:embeddedFont>
      <p:font typeface="Microsoft Sans Serif" pitchFamily="34" charset="0"/>
      <p:regular r:id="rId48"/>
    </p:embeddedFont>
    <p:embeddedFont>
      <p:font typeface="MS Reference Sans Serif" pitchFamily="34" charset="0"/>
      <p:regular r:id="rId49"/>
      <p:bold r:id="rId50"/>
      <p:italic r:id="rId51"/>
      <p:boldItalic r:id="rId5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Rg st="17" end="17"/>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5" d="100"/>
          <a:sy n="65" d="100"/>
        </p:scale>
        <p:origin x="-582"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0.fntdata"/><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27D4E6-E01A-4D05-B6F0-F9CC6E215C29}" type="datetimeFigureOut">
              <a:rPr lang="en-US" smtClean="0"/>
              <a:pPr/>
              <a:t>10/24/2008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A96A16-7575-433C-AF9E-DDF0E9808F9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27D4E6-E01A-4D05-B6F0-F9CC6E215C29}" type="datetimeFigureOut">
              <a:rPr lang="en-US" smtClean="0"/>
              <a:pPr/>
              <a:t>10/24/2008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A96A16-7575-433C-AF9E-DDF0E9808F9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27D4E6-E01A-4D05-B6F0-F9CC6E215C29}" type="datetimeFigureOut">
              <a:rPr lang="en-US" smtClean="0"/>
              <a:pPr/>
              <a:t>10/24/2008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A96A16-7575-433C-AF9E-DDF0E9808F9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27D4E6-E01A-4D05-B6F0-F9CC6E215C29}" type="datetimeFigureOut">
              <a:rPr lang="en-US" smtClean="0"/>
              <a:pPr/>
              <a:t>10/24/2008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A96A16-7575-433C-AF9E-DDF0E9808F9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27D4E6-E01A-4D05-B6F0-F9CC6E215C29}" type="datetimeFigureOut">
              <a:rPr lang="en-US" smtClean="0"/>
              <a:pPr/>
              <a:t>10/24/2008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A96A16-7575-433C-AF9E-DDF0E9808F9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27D4E6-E01A-4D05-B6F0-F9CC6E215C29}" type="datetimeFigureOut">
              <a:rPr lang="en-US" smtClean="0"/>
              <a:pPr/>
              <a:t>10/24/2008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A96A16-7575-433C-AF9E-DDF0E9808F9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27D4E6-E01A-4D05-B6F0-F9CC6E215C29}" type="datetimeFigureOut">
              <a:rPr lang="en-US" smtClean="0"/>
              <a:pPr/>
              <a:t>10/24/2008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A96A16-7575-433C-AF9E-DDF0E9808F9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27D4E6-E01A-4D05-B6F0-F9CC6E215C29}" type="datetimeFigureOut">
              <a:rPr lang="en-US" smtClean="0"/>
              <a:pPr/>
              <a:t>10/24/2008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A96A16-7575-433C-AF9E-DDF0E9808F9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27D4E6-E01A-4D05-B6F0-F9CC6E215C29}" type="datetimeFigureOut">
              <a:rPr lang="en-US" smtClean="0"/>
              <a:pPr/>
              <a:t>10/24/2008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A96A16-7575-433C-AF9E-DDF0E9808F9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27D4E6-E01A-4D05-B6F0-F9CC6E215C29}" type="datetimeFigureOut">
              <a:rPr lang="en-US" smtClean="0"/>
              <a:pPr/>
              <a:t>10/24/2008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A96A16-7575-433C-AF9E-DDF0E9808F9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27D4E6-E01A-4D05-B6F0-F9CC6E215C29}" type="datetimeFigureOut">
              <a:rPr lang="en-US" smtClean="0"/>
              <a:pPr/>
              <a:t>10/24/2008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A96A16-7575-433C-AF9E-DDF0E9808F9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27D4E6-E01A-4D05-B6F0-F9CC6E215C29}" type="datetimeFigureOut">
              <a:rPr lang="en-US" smtClean="0"/>
              <a:pPr/>
              <a:t>10/24/2008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A96A16-7575-433C-AF9E-DDF0E9808F9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33.gif"/></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5400"/>
            <a:ext cx="7772400" cy="1470025"/>
          </a:xfrm>
        </p:spPr>
        <p:txBody>
          <a:bodyPr/>
          <a:lstStyle/>
          <a:p>
            <a:r>
              <a:rPr lang="en-US" dirty="0" smtClean="0">
                <a:latin typeface="Comic Sans MS" pitchFamily="66" charset="0"/>
              </a:rPr>
              <a:t>Chapter #3:</a:t>
            </a:r>
            <a:br>
              <a:rPr lang="en-US" dirty="0" smtClean="0">
                <a:latin typeface="Comic Sans MS" pitchFamily="66" charset="0"/>
              </a:rPr>
            </a:br>
            <a:r>
              <a:rPr lang="en-US" dirty="0" smtClean="0">
                <a:latin typeface="Comic Sans MS" pitchFamily="66" charset="0"/>
              </a:rPr>
              <a:t>Brain, Body, and Behavior</a:t>
            </a:r>
            <a:endParaRPr lang="en-US" dirty="0">
              <a:latin typeface="Comic Sans MS" pitchFamily="66" charset="0"/>
            </a:endParaRPr>
          </a:p>
        </p:txBody>
      </p:sp>
      <p:pic>
        <p:nvPicPr>
          <p:cNvPr id="3" name="Picture 2" descr="Pinky%20Brain.jpg"/>
          <p:cNvPicPr>
            <a:picLocks noChangeAspect="1"/>
          </p:cNvPicPr>
          <p:nvPr/>
        </p:nvPicPr>
        <p:blipFill>
          <a:blip r:embed="rId3"/>
          <a:stretch>
            <a:fillRect/>
          </a:stretch>
        </p:blipFill>
        <p:spPr>
          <a:xfrm>
            <a:off x="609600" y="3124200"/>
            <a:ext cx="2674257" cy="2159977"/>
          </a:xfrm>
          <a:prstGeom prst="rect">
            <a:avLst/>
          </a:prstGeom>
        </p:spPr>
      </p:pic>
      <p:pic>
        <p:nvPicPr>
          <p:cNvPr id="4" name="Picture 3" descr="brain and nerve cell.jpg"/>
          <p:cNvPicPr>
            <a:picLocks noChangeAspect="1"/>
          </p:cNvPicPr>
          <p:nvPr/>
        </p:nvPicPr>
        <p:blipFill>
          <a:blip r:embed="rId4"/>
          <a:stretch>
            <a:fillRect/>
          </a:stretch>
        </p:blipFill>
        <p:spPr>
          <a:xfrm>
            <a:off x="3581400" y="4114800"/>
            <a:ext cx="2098617" cy="2274364"/>
          </a:xfrm>
          <a:prstGeom prst="rect">
            <a:avLst/>
          </a:prstGeom>
        </p:spPr>
      </p:pic>
      <p:pic>
        <p:nvPicPr>
          <p:cNvPr id="5" name="Picture 4" descr="brain-waves.jpg"/>
          <p:cNvPicPr>
            <a:picLocks noChangeAspect="1"/>
          </p:cNvPicPr>
          <p:nvPr/>
        </p:nvPicPr>
        <p:blipFill>
          <a:blip r:embed="rId5"/>
          <a:stretch>
            <a:fillRect/>
          </a:stretch>
        </p:blipFill>
        <p:spPr>
          <a:xfrm>
            <a:off x="5943600" y="3124200"/>
            <a:ext cx="2727158" cy="21336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TextBox 1"/>
          <p:cNvSpPr txBox="1"/>
          <p:nvPr/>
        </p:nvSpPr>
        <p:spPr>
          <a:xfrm>
            <a:off x="381000" y="228600"/>
            <a:ext cx="8382000" cy="830997"/>
          </a:xfrm>
          <a:prstGeom prst="rect">
            <a:avLst/>
          </a:prstGeom>
          <a:noFill/>
        </p:spPr>
        <p:txBody>
          <a:bodyPr wrap="square" rtlCol="0">
            <a:spAutoFit/>
          </a:bodyPr>
          <a:lstStyle/>
          <a:p>
            <a:r>
              <a:rPr lang="en-US" sz="2400" dirty="0" smtClean="0">
                <a:latin typeface="Comic Sans MS" pitchFamily="66" charset="0"/>
              </a:rPr>
              <a:t>The area in the very back of the brain is called the </a:t>
            </a:r>
            <a:r>
              <a:rPr lang="en-US" sz="2400" b="1" i="1" dirty="0" smtClean="0">
                <a:latin typeface="Comic Sans MS" pitchFamily="66" charset="0"/>
              </a:rPr>
              <a:t>Occipital lobe</a:t>
            </a:r>
            <a:r>
              <a:rPr lang="en-US" sz="2400" b="1" dirty="0" smtClean="0">
                <a:latin typeface="Comic Sans MS" pitchFamily="66" charset="0"/>
              </a:rPr>
              <a:t>.</a:t>
            </a:r>
            <a:endParaRPr lang="en-US" sz="2400" b="1" dirty="0">
              <a:latin typeface="Comic Sans MS" pitchFamily="66" charset="0"/>
            </a:endParaRPr>
          </a:p>
        </p:txBody>
      </p:sp>
      <p:pic>
        <p:nvPicPr>
          <p:cNvPr id="4098" name="Picture 2"/>
          <p:cNvPicPr>
            <a:picLocks noChangeAspect="1" noChangeArrowheads="1"/>
          </p:cNvPicPr>
          <p:nvPr/>
        </p:nvPicPr>
        <p:blipFill>
          <a:blip r:embed="rId3"/>
          <a:srcRect l="2688" t="11323" r="1254" b="1145"/>
          <a:stretch>
            <a:fillRect/>
          </a:stretch>
        </p:blipFill>
        <p:spPr bwMode="auto">
          <a:xfrm>
            <a:off x="228599" y="1219200"/>
            <a:ext cx="5461591" cy="3505200"/>
          </a:xfrm>
          <a:prstGeom prst="rect">
            <a:avLst/>
          </a:prstGeom>
          <a:noFill/>
          <a:ln w="9525">
            <a:noFill/>
            <a:miter lim="800000"/>
            <a:headEnd/>
            <a:tailEnd/>
          </a:ln>
          <a:effectLst/>
        </p:spPr>
      </p:pic>
      <p:sp>
        <p:nvSpPr>
          <p:cNvPr id="6" name="TextBox 5"/>
          <p:cNvSpPr txBox="1"/>
          <p:nvPr/>
        </p:nvSpPr>
        <p:spPr>
          <a:xfrm>
            <a:off x="5867400" y="1219200"/>
            <a:ext cx="3048000" cy="3416320"/>
          </a:xfrm>
          <a:prstGeom prst="rect">
            <a:avLst/>
          </a:prstGeom>
          <a:noFill/>
        </p:spPr>
        <p:txBody>
          <a:bodyPr wrap="square" rtlCol="0">
            <a:spAutoFit/>
          </a:bodyPr>
          <a:lstStyle/>
          <a:p>
            <a:r>
              <a:rPr lang="en-US" sz="2400" i="1" dirty="0" smtClean="0">
                <a:latin typeface="Comic Sans MS" pitchFamily="66" charset="0"/>
              </a:rPr>
              <a:t>The </a:t>
            </a:r>
            <a:r>
              <a:rPr lang="en-US" sz="2400" b="1" i="1" dirty="0" smtClean="0">
                <a:latin typeface="Comic Sans MS" pitchFamily="66" charset="0"/>
              </a:rPr>
              <a:t>occipital</a:t>
            </a:r>
            <a:r>
              <a:rPr lang="en-US" sz="2400" i="1" dirty="0" smtClean="0">
                <a:latin typeface="Comic Sans MS" pitchFamily="66" charset="0"/>
              </a:rPr>
              <a:t> lobe is devoted to making sense out of what we see.  Everything that you see through your eyes is coded and sent through nerves to the </a:t>
            </a:r>
            <a:r>
              <a:rPr lang="en-US" sz="2400" b="1" i="1" dirty="0" smtClean="0">
                <a:latin typeface="Comic Sans MS" pitchFamily="66" charset="0"/>
              </a:rPr>
              <a:t>occipital</a:t>
            </a:r>
            <a:r>
              <a:rPr lang="en-US" sz="2400" i="1" dirty="0" smtClean="0">
                <a:latin typeface="Comic Sans MS" pitchFamily="66" charset="0"/>
              </a:rPr>
              <a:t> lobe.</a:t>
            </a:r>
            <a:endParaRPr lang="en-US" sz="2400" i="1" dirty="0">
              <a:latin typeface="Comic Sans MS" pitchFamily="66" charset="0"/>
            </a:endParaRPr>
          </a:p>
        </p:txBody>
      </p:sp>
      <p:sp>
        <p:nvSpPr>
          <p:cNvPr id="7" name="TextBox 6"/>
          <p:cNvSpPr txBox="1"/>
          <p:nvPr/>
        </p:nvSpPr>
        <p:spPr>
          <a:xfrm>
            <a:off x="228600" y="4953000"/>
            <a:ext cx="8686800" cy="1785104"/>
          </a:xfrm>
          <a:prstGeom prst="rect">
            <a:avLst/>
          </a:prstGeom>
          <a:noFill/>
        </p:spPr>
        <p:txBody>
          <a:bodyPr wrap="square" rtlCol="0">
            <a:spAutoFit/>
          </a:bodyPr>
          <a:lstStyle/>
          <a:p>
            <a:r>
              <a:rPr lang="en-US" sz="2200" b="1" i="1" dirty="0" smtClean="0">
                <a:latin typeface="Comic Sans MS" pitchFamily="66" charset="0"/>
              </a:rPr>
              <a:t>“Seeing stars” </a:t>
            </a:r>
            <a:r>
              <a:rPr lang="en-US" sz="2200" i="1" dirty="0" smtClean="0">
                <a:latin typeface="Comic Sans MS" pitchFamily="66" charset="0"/>
              </a:rPr>
              <a:t>occurs when you suffer a blow to the front of the head, sending the brain backwards and crashing the occipital lobe into the skull.  The electrical system that powers this part of the brain is stirred up by the impact of the blow and ends up creating these strange images.</a:t>
            </a:r>
            <a:endParaRPr lang="en-US" sz="2200" i="1" dirty="0">
              <a:latin typeface="Comic Sans MS" pitchFamily="66"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2" name="TextBox 1"/>
          <p:cNvSpPr txBox="1"/>
          <p:nvPr/>
        </p:nvSpPr>
        <p:spPr>
          <a:xfrm>
            <a:off x="304800" y="228600"/>
            <a:ext cx="8458200" cy="3046988"/>
          </a:xfrm>
          <a:prstGeom prst="rect">
            <a:avLst/>
          </a:prstGeom>
          <a:noFill/>
        </p:spPr>
        <p:txBody>
          <a:bodyPr wrap="square" rtlCol="0">
            <a:spAutoFit/>
          </a:bodyPr>
          <a:lstStyle/>
          <a:p>
            <a:r>
              <a:rPr lang="en-US" sz="2400" dirty="0" smtClean="0">
                <a:solidFill>
                  <a:schemeClr val="bg1"/>
                </a:solidFill>
                <a:latin typeface="Comic Sans MS" pitchFamily="66" charset="0"/>
              </a:rPr>
              <a:t>The bottom area of the cerebral cortex is called the </a:t>
            </a:r>
            <a:r>
              <a:rPr lang="en-US" sz="2400" b="1" i="1" dirty="0" smtClean="0">
                <a:solidFill>
                  <a:schemeClr val="bg1"/>
                </a:solidFill>
                <a:latin typeface="Comic Sans MS" pitchFamily="66" charset="0"/>
              </a:rPr>
              <a:t>temporal lobe.</a:t>
            </a:r>
          </a:p>
          <a:p>
            <a:endParaRPr lang="en-US" sz="2400" dirty="0" smtClean="0">
              <a:latin typeface="Comic Sans MS" pitchFamily="66" charset="0"/>
            </a:endParaRPr>
          </a:p>
          <a:p>
            <a:r>
              <a:rPr lang="en-US" sz="2400" dirty="0" smtClean="0">
                <a:solidFill>
                  <a:schemeClr val="bg1"/>
                </a:solidFill>
                <a:latin typeface="Comic Sans MS" pitchFamily="66" charset="0"/>
              </a:rPr>
              <a:t>	</a:t>
            </a:r>
            <a:r>
              <a:rPr lang="en-US" sz="2400" i="1" dirty="0" smtClean="0">
                <a:solidFill>
                  <a:schemeClr val="bg1"/>
                </a:solidFill>
                <a:latin typeface="Comic Sans MS" pitchFamily="66" charset="0"/>
              </a:rPr>
              <a:t>The </a:t>
            </a:r>
            <a:r>
              <a:rPr lang="en-US" sz="2400" b="1" i="1" dirty="0" smtClean="0">
                <a:solidFill>
                  <a:schemeClr val="bg1"/>
                </a:solidFill>
                <a:latin typeface="Comic Sans MS" pitchFamily="66" charset="0"/>
              </a:rPr>
              <a:t>temporal lobe </a:t>
            </a:r>
            <a:r>
              <a:rPr lang="en-US" sz="2400" i="1" dirty="0" smtClean="0">
                <a:solidFill>
                  <a:schemeClr val="bg1"/>
                </a:solidFill>
                <a:latin typeface="Comic Sans MS" pitchFamily="66" charset="0"/>
              </a:rPr>
              <a:t>contains the major centers for </a:t>
            </a:r>
            <a:r>
              <a:rPr lang="en-US" sz="2400" b="1" i="1" dirty="0" smtClean="0">
                <a:solidFill>
                  <a:schemeClr val="bg1"/>
                </a:solidFill>
                <a:latin typeface="Comic Sans MS" pitchFamily="66" charset="0"/>
              </a:rPr>
              <a:t>hearing</a:t>
            </a:r>
            <a:r>
              <a:rPr lang="en-US" sz="2400" i="1" dirty="0" smtClean="0">
                <a:solidFill>
                  <a:schemeClr val="bg1"/>
                </a:solidFill>
                <a:latin typeface="Comic Sans MS" pitchFamily="66" charset="0"/>
              </a:rPr>
              <a:t>.  There is also some speech functions that the Temporal lobe is responsible for, but there is an overlap with other lobes to handle all aspects of hearing and language.  </a:t>
            </a:r>
            <a:endParaRPr lang="en-US" sz="2400" i="1" dirty="0">
              <a:solidFill>
                <a:schemeClr val="bg1"/>
              </a:solidFill>
              <a:latin typeface="Comic Sans MS" pitchFamily="66" charset="0"/>
            </a:endParaRPr>
          </a:p>
        </p:txBody>
      </p:sp>
      <p:pic>
        <p:nvPicPr>
          <p:cNvPr id="5122" name="Picture 2"/>
          <p:cNvPicPr>
            <a:picLocks noChangeAspect="1" noChangeArrowheads="1"/>
          </p:cNvPicPr>
          <p:nvPr/>
        </p:nvPicPr>
        <p:blipFill>
          <a:blip r:embed="rId3"/>
          <a:srcRect/>
          <a:stretch>
            <a:fillRect/>
          </a:stretch>
        </p:blipFill>
        <p:spPr bwMode="auto">
          <a:xfrm>
            <a:off x="1752600" y="3048000"/>
            <a:ext cx="5593304" cy="3581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381000" y="228600"/>
            <a:ext cx="8458200" cy="6093976"/>
          </a:xfrm>
          <a:prstGeom prst="rect">
            <a:avLst/>
          </a:prstGeom>
          <a:noFill/>
        </p:spPr>
        <p:txBody>
          <a:bodyPr wrap="square" rtlCol="0">
            <a:spAutoFit/>
          </a:bodyPr>
          <a:lstStyle/>
          <a:p>
            <a:r>
              <a:rPr lang="en-US" sz="3000" b="1" u="sng" dirty="0" smtClean="0">
                <a:solidFill>
                  <a:schemeClr val="bg1"/>
                </a:solidFill>
                <a:latin typeface="Comic Sans MS" pitchFamily="66" charset="0"/>
              </a:rPr>
              <a:t>The Frontal Lobe – a detailed examination</a:t>
            </a:r>
          </a:p>
          <a:p>
            <a:endParaRPr lang="en-US" sz="2400" b="1" dirty="0" smtClean="0">
              <a:solidFill>
                <a:schemeClr val="bg1"/>
              </a:solidFill>
              <a:latin typeface="Comic Sans MS" pitchFamily="66" charset="0"/>
            </a:endParaRPr>
          </a:p>
          <a:p>
            <a:pPr>
              <a:tabLst>
                <a:tab pos="228600" algn="l"/>
              </a:tabLst>
            </a:pPr>
            <a:r>
              <a:rPr lang="en-US" sz="2400" b="1" dirty="0" smtClean="0">
                <a:solidFill>
                  <a:schemeClr val="bg1"/>
                </a:solidFill>
                <a:latin typeface="Comic Sans MS" pitchFamily="66" charset="0"/>
              </a:rPr>
              <a:t>	</a:t>
            </a:r>
            <a:r>
              <a:rPr lang="en-US" sz="2400" dirty="0" smtClean="0">
                <a:solidFill>
                  <a:schemeClr val="bg1"/>
                </a:solidFill>
                <a:latin typeface="Comic Sans MS" pitchFamily="66" charset="0"/>
              </a:rPr>
              <a:t>The frontal lobe of the cerebral cortex has a number of 	complex and fascinating functions, one of which is the 	ability to </a:t>
            </a:r>
            <a:r>
              <a:rPr lang="en-US" sz="2400" b="1" i="1" dirty="0" smtClean="0">
                <a:solidFill>
                  <a:schemeClr val="bg1"/>
                </a:solidFill>
                <a:latin typeface="Comic Sans MS" pitchFamily="66" charset="0"/>
              </a:rPr>
              <a:t>“see” </a:t>
            </a:r>
            <a:r>
              <a:rPr lang="en-US" sz="2400" dirty="0" smtClean="0">
                <a:solidFill>
                  <a:schemeClr val="bg1"/>
                </a:solidFill>
                <a:latin typeface="Comic Sans MS" pitchFamily="66" charset="0"/>
              </a:rPr>
              <a:t>or re-experience past events from our </a:t>
            </a:r>
          </a:p>
          <a:p>
            <a:pPr>
              <a:tabLst>
                <a:tab pos="228600" algn="l"/>
              </a:tabLst>
            </a:pPr>
            <a:r>
              <a:rPr lang="en-US" sz="2400" dirty="0" smtClean="0">
                <a:solidFill>
                  <a:schemeClr val="bg1"/>
                </a:solidFill>
                <a:latin typeface="Comic Sans MS" pitchFamily="66" charset="0"/>
              </a:rPr>
              <a:t>	personal lives.  The </a:t>
            </a:r>
          </a:p>
          <a:p>
            <a:pPr>
              <a:tabLst>
                <a:tab pos="228600" algn="l"/>
              </a:tabLst>
            </a:pPr>
            <a:r>
              <a:rPr lang="en-US" sz="2400" dirty="0" smtClean="0">
                <a:solidFill>
                  <a:schemeClr val="bg1"/>
                </a:solidFill>
                <a:latin typeface="Comic Sans MS" pitchFamily="66" charset="0"/>
              </a:rPr>
              <a:t>	part of the frontal </a:t>
            </a:r>
          </a:p>
          <a:p>
            <a:pPr>
              <a:tabLst>
                <a:tab pos="228600" algn="l"/>
              </a:tabLst>
            </a:pPr>
            <a:r>
              <a:rPr lang="en-US" sz="2400" dirty="0" smtClean="0">
                <a:solidFill>
                  <a:schemeClr val="bg1"/>
                </a:solidFill>
                <a:latin typeface="Comic Sans MS" pitchFamily="66" charset="0"/>
              </a:rPr>
              <a:t>	lobe that enables us </a:t>
            </a:r>
          </a:p>
          <a:p>
            <a:pPr>
              <a:tabLst>
                <a:tab pos="228600" algn="l"/>
              </a:tabLst>
            </a:pPr>
            <a:r>
              <a:rPr lang="en-US" sz="2400" dirty="0" smtClean="0">
                <a:solidFill>
                  <a:schemeClr val="bg1"/>
                </a:solidFill>
                <a:latin typeface="Comic Sans MS" pitchFamily="66" charset="0"/>
              </a:rPr>
              <a:t>	to do this is called 	</a:t>
            </a:r>
          </a:p>
          <a:p>
            <a:pPr>
              <a:tabLst>
                <a:tab pos="228600" algn="l"/>
              </a:tabLst>
            </a:pPr>
            <a:r>
              <a:rPr lang="en-US" sz="2400" dirty="0" smtClean="0">
                <a:solidFill>
                  <a:schemeClr val="bg1"/>
                </a:solidFill>
                <a:latin typeface="Comic Sans MS" pitchFamily="66" charset="0"/>
              </a:rPr>
              <a:t>	the </a:t>
            </a:r>
            <a:r>
              <a:rPr lang="en-US" sz="2400" b="1" i="1" dirty="0" smtClean="0">
                <a:solidFill>
                  <a:schemeClr val="bg1"/>
                </a:solidFill>
                <a:latin typeface="Comic Sans MS" pitchFamily="66" charset="0"/>
              </a:rPr>
              <a:t>prefrontal area</a:t>
            </a:r>
            <a:r>
              <a:rPr lang="en-US" sz="2400" dirty="0" smtClean="0">
                <a:solidFill>
                  <a:schemeClr val="bg1"/>
                </a:solidFill>
                <a:latin typeface="Comic Sans MS" pitchFamily="66" charset="0"/>
              </a:rPr>
              <a:t>.</a:t>
            </a:r>
          </a:p>
          <a:p>
            <a:pPr>
              <a:tabLst>
                <a:tab pos="457200" algn="l"/>
              </a:tabLst>
            </a:pPr>
            <a:endParaRPr lang="en-US" sz="2400" dirty="0" smtClean="0">
              <a:solidFill>
                <a:schemeClr val="bg1"/>
              </a:solidFill>
              <a:latin typeface="Comic Sans MS" pitchFamily="66" charset="0"/>
            </a:endParaRPr>
          </a:p>
          <a:p>
            <a:pPr>
              <a:tabLst>
                <a:tab pos="228600" algn="l"/>
                <a:tab pos="625475" algn="l"/>
              </a:tabLst>
            </a:pPr>
            <a:r>
              <a:rPr lang="en-US" sz="2400" dirty="0" smtClean="0">
                <a:solidFill>
                  <a:schemeClr val="bg1"/>
                </a:solidFill>
                <a:latin typeface="Comic Sans MS" pitchFamily="66" charset="0"/>
              </a:rPr>
              <a:t>	</a:t>
            </a:r>
            <a:r>
              <a:rPr lang="en-US" sz="2400" i="1" dirty="0" smtClean="0">
                <a:solidFill>
                  <a:schemeClr val="bg1"/>
                </a:solidFill>
                <a:latin typeface="Comic Sans MS" pitchFamily="66" charset="0"/>
              </a:rPr>
              <a:t>Whenever you </a:t>
            </a:r>
          </a:p>
          <a:p>
            <a:pPr>
              <a:tabLst>
                <a:tab pos="228600" algn="l"/>
                <a:tab pos="625475" algn="l"/>
              </a:tabLst>
            </a:pPr>
            <a:r>
              <a:rPr lang="en-US" sz="2400" i="1" dirty="0" smtClean="0">
                <a:solidFill>
                  <a:schemeClr val="bg1"/>
                </a:solidFill>
                <a:latin typeface="Comic Sans MS" pitchFamily="66" charset="0"/>
              </a:rPr>
              <a:t>	“mentally travel </a:t>
            </a:r>
          </a:p>
          <a:p>
            <a:pPr>
              <a:tabLst>
                <a:tab pos="228600" algn="l"/>
                <a:tab pos="625475" algn="l"/>
              </a:tabLst>
            </a:pPr>
            <a:r>
              <a:rPr lang="en-US" sz="2400" i="1" dirty="0" smtClean="0">
                <a:solidFill>
                  <a:schemeClr val="bg1"/>
                </a:solidFill>
                <a:latin typeface="Comic Sans MS" pitchFamily="66" charset="0"/>
              </a:rPr>
              <a:t>	in time,” you are </a:t>
            </a:r>
          </a:p>
          <a:p>
            <a:pPr>
              <a:tabLst>
                <a:tab pos="228600" algn="l"/>
                <a:tab pos="625475" algn="l"/>
              </a:tabLst>
            </a:pPr>
            <a:r>
              <a:rPr lang="en-US" sz="2400" i="1" dirty="0" smtClean="0">
                <a:solidFill>
                  <a:schemeClr val="bg1"/>
                </a:solidFill>
                <a:latin typeface="Comic Sans MS" pitchFamily="66" charset="0"/>
              </a:rPr>
              <a:t>	using the </a:t>
            </a:r>
          </a:p>
          <a:p>
            <a:pPr>
              <a:tabLst>
                <a:tab pos="228600" algn="l"/>
                <a:tab pos="625475" algn="l"/>
              </a:tabLst>
            </a:pPr>
            <a:r>
              <a:rPr lang="en-US" sz="2400" i="1" dirty="0" smtClean="0">
                <a:solidFill>
                  <a:schemeClr val="bg1"/>
                </a:solidFill>
                <a:latin typeface="Comic Sans MS" pitchFamily="66" charset="0"/>
              </a:rPr>
              <a:t>	prefrontal area.</a:t>
            </a:r>
            <a:endParaRPr lang="en-US" sz="2400" i="1" dirty="0">
              <a:solidFill>
                <a:schemeClr val="bg1"/>
              </a:solidFill>
              <a:latin typeface="Comic Sans MS" pitchFamily="66" charset="0"/>
            </a:endParaRPr>
          </a:p>
        </p:txBody>
      </p:sp>
      <p:pic>
        <p:nvPicPr>
          <p:cNvPr id="6150" name="Picture 6"/>
          <p:cNvPicPr>
            <a:picLocks noChangeAspect="1" noChangeArrowheads="1"/>
          </p:cNvPicPr>
          <p:nvPr/>
        </p:nvPicPr>
        <p:blipFill>
          <a:blip r:embed="rId2"/>
          <a:srcRect/>
          <a:stretch>
            <a:fillRect/>
          </a:stretch>
        </p:blipFill>
        <p:spPr bwMode="auto">
          <a:xfrm>
            <a:off x="3733800" y="2438400"/>
            <a:ext cx="5102495" cy="4114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pic>
        <p:nvPicPr>
          <p:cNvPr id="4" name="Picture 3" descr="Phineas Gage's brain spike.jpg"/>
          <p:cNvPicPr>
            <a:picLocks noChangeAspect="1"/>
          </p:cNvPicPr>
          <p:nvPr/>
        </p:nvPicPr>
        <p:blipFill>
          <a:blip r:embed="rId3"/>
          <a:stretch>
            <a:fillRect/>
          </a:stretch>
        </p:blipFill>
        <p:spPr>
          <a:xfrm>
            <a:off x="381000" y="685800"/>
            <a:ext cx="8229600" cy="4767072"/>
          </a:xfrm>
          <a:prstGeom prst="rect">
            <a:avLst/>
          </a:prstGeom>
        </p:spPr>
      </p:pic>
      <p:sp>
        <p:nvSpPr>
          <p:cNvPr id="2" name="TextBox 1"/>
          <p:cNvSpPr txBox="1"/>
          <p:nvPr/>
        </p:nvSpPr>
        <p:spPr>
          <a:xfrm>
            <a:off x="381000" y="381000"/>
            <a:ext cx="8382000" cy="3785652"/>
          </a:xfrm>
          <a:prstGeom prst="rect">
            <a:avLst/>
          </a:prstGeom>
          <a:noFill/>
        </p:spPr>
        <p:txBody>
          <a:bodyPr wrap="square" rtlCol="0">
            <a:spAutoFit/>
          </a:bodyPr>
          <a:lstStyle/>
          <a:p>
            <a:r>
              <a:rPr lang="en-US" sz="2400" dirty="0" smtClean="0">
                <a:solidFill>
                  <a:schemeClr val="bg1"/>
                </a:solidFill>
                <a:latin typeface="Comic Sans MS" pitchFamily="66" charset="0"/>
              </a:rPr>
              <a:t>Coming up with strategies or plans of action is another function of the frontal lobe.  The </a:t>
            </a:r>
            <a:r>
              <a:rPr lang="en-US" sz="2400" b="1" i="1" dirty="0" smtClean="0">
                <a:solidFill>
                  <a:schemeClr val="bg1"/>
                </a:solidFill>
                <a:latin typeface="Comic Sans MS" pitchFamily="66" charset="0"/>
              </a:rPr>
              <a:t>frontal association area</a:t>
            </a:r>
            <a:r>
              <a:rPr lang="en-US" sz="2400" dirty="0" smtClean="0">
                <a:solidFill>
                  <a:schemeClr val="bg1"/>
                </a:solidFill>
                <a:latin typeface="Comic Sans MS" pitchFamily="66" charset="0"/>
              </a:rPr>
              <a:t> is the part of the frontal lobe that engages in elaborate associations or mental connections.  </a:t>
            </a:r>
          </a:p>
          <a:p>
            <a:endParaRPr lang="en-US" sz="2400" dirty="0" smtClean="0">
              <a:solidFill>
                <a:schemeClr val="bg1"/>
              </a:solidFill>
              <a:latin typeface="Comic Sans MS" pitchFamily="66" charset="0"/>
            </a:endParaRPr>
          </a:p>
          <a:p>
            <a:pPr>
              <a:tabLst>
                <a:tab pos="457200" algn="l"/>
              </a:tabLst>
            </a:pPr>
            <a:r>
              <a:rPr lang="en-US" sz="2400" i="1" dirty="0" smtClean="0">
                <a:solidFill>
                  <a:schemeClr val="bg1"/>
                </a:solidFill>
                <a:latin typeface="Comic Sans MS" pitchFamily="66" charset="0"/>
              </a:rPr>
              <a:t>	The frontal association area forms the core of the 	</a:t>
            </a:r>
            <a:r>
              <a:rPr lang="en-US" sz="2400" b="1" i="1" dirty="0" smtClean="0">
                <a:solidFill>
                  <a:schemeClr val="bg1"/>
                </a:solidFill>
                <a:latin typeface="Comic Sans MS" pitchFamily="66" charset="0"/>
              </a:rPr>
              <a:t>personality</a:t>
            </a:r>
            <a:r>
              <a:rPr lang="en-US" sz="2400" i="1" dirty="0" smtClean="0">
                <a:solidFill>
                  <a:schemeClr val="bg1"/>
                </a:solidFill>
                <a:latin typeface="Comic Sans MS" pitchFamily="66" charset="0"/>
              </a:rPr>
              <a:t>, since it is the primary decision-making 	area of the brain.  This area interprets what is going 	on and then tells us what to do and what to feel.  It 	also tries to make sense of the </a:t>
            </a:r>
            <a:r>
              <a:rPr lang="en-US" sz="2400" b="1" i="1" dirty="0" smtClean="0">
                <a:solidFill>
                  <a:schemeClr val="bg1"/>
                </a:solidFill>
                <a:latin typeface="Comic Sans MS" pitchFamily="66" charset="0"/>
              </a:rPr>
              <a:t>environment</a:t>
            </a:r>
            <a:r>
              <a:rPr lang="en-US" sz="2400" i="1" dirty="0" smtClean="0">
                <a:solidFill>
                  <a:schemeClr val="bg1"/>
                </a:solidFill>
                <a:latin typeface="Comic Sans MS" pitchFamily="66" charset="0"/>
              </a:rPr>
              <a:t>.</a:t>
            </a:r>
            <a:endParaRPr lang="en-US" sz="2400" i="1" dirty="0">
              <a:solidFill>
                <a:schemeClr val="bg1"/>
              </a:solidFill>
              <a:latin typeface="Comic Sans MS" pitchFamily="66" charset="0"/>
            </a:endParaRPr>
          </a:p>
        </p:txBody>
      </p:sp>
      <p:sp>
        <p:nvSpPr>
          <p:cNvPr id="5" name="TextBox 4"/>
          <p:cNvSpPr txBox="1"/>
          <p:nvPr/>
        </p:nvSpPr>
        <p:spPr>
          <a:xfrm>
            <a:off x="381000" y="228600"/>
            <a:ext cx="8229600" cy="461665"/>
          </a:xfrm>
          <a:prstGeom prst="rect">
            <a:avLst/>
          </a:prstGeom>
          <a:noFill/>
        </p:spPr>
        <p:txBody>
          <a:bodyPr wrap="square" rtlCol="0">
            <a:spAutoFit/>
          </a:bodyPr>
          <a:lstStyle/>
          <a:p>
            <a:pPr algn="ctr"/>
            <a:r>
              <a:rPr lang="en-US" sz="2400" dirty="0" smtClean="0">
                <a:solidFill>
                  <a:schemeClr val="bg1"/>
                </a:solidFill>
                <a:latin typeface="Comic Sans MS" pitchFamily="66" charset="0"/>
              </a:rPr>
              <a:t>The story of </a:t>
            </a:r>
            <a:r>
              <a:rPr lang="en-US" sz="2400" dirty="0" err="1" smtClean="0">
                <a:solidFill>
                  <a:schemeClr val="bg1"/>
                </a:solidFill>
                <a:latin typeface="Comic Sans MS" pitchFamily="66" charset="0"/>
              </a:rPr>
              <a:t>Phineas</a:t>
            </a:r>
            <a:r>
              <a:rPr lang="en-US" sz="2400" dirty="0" smtClean="0">
                <a:solidFill>
                  <a:schemeClr val="bg1"/>
                </a:solidFill>
                <a:latin typeface="Comic Sans MS" pitchFamily="66" charset="0"/>
              </a:rPr>
              <a:t> Gage</a:t>
            </a:r>
            <a:endParaRPr lang="en-US" sz="2400" dirty="0">
              <a:solidFill>
                <a:schemeClr val="bg1"/>
              </a:solidFill>
              <a:latin typeface="Comic Sans MS" pitchFamily="66" charset="0"/>
            </a:endParaRPr>
          </a:p>
        </p:txBody>
      </p:sp>
      <p:sp>
        <p:nvSpPr>
          <p:cNvPr id="6" name="TextBox 5"/>
          <p:cNvSpPr txBox="1"/>
          <p:nvPr/>
        </p:nvSpPr>
        <p:spPr>
          <a:xfrm>
            <a:off x="381000" y="609600"/>
            <a:ext cx="8229600" cy="4154984"/>
          </a:xfrm>
          <a:prstGeom prst="rect">
            <a:avLst/>
          </a:prstGeom>
          <a:noFill/>
        </p:spPr>
        <p:txBody>
          <a:bodyPr wrap="square" rtlCol="0">
            <a:spAutoFit/>
          </a:bodyPr>
          <a:lstStyle/>
          <a:p>
            <a:r>
              <a:rPr lang="en-US" sz="2400" dirty="0" smtClean="0">
                <a:solidFill>
                  <a:schemeClr val="bg1"/>
                </a:solidFill>
                <a:latin typeface="Comic Sans MS" pitchFamily="66" charset="0"/>
              </a:rPr>
              <a:t>Someone with damage to this part of the brain may know what is happening but may not be able to bring together all the aspects of the situation.</a:t>
            </a:r>
          </a:p>
          <a:p>
            <a:endParaRPr lang="en-US" sz="2400" dirty="0" smtClean="0">
              <a:solidFill>
                <a:schemeClr val="bg1"/>
              </a:solidFill>
              <a:latin typeface="Comic Sans MS" pitchFamily="66" charset="0"/>
            </a:endParaRPr>
          </a:p>
          <a:p>
            <a:r>
              <a:rPr lang="en-US" sz="2400" dirty="0" smtClean="0">
                <a:solidFill>
                  <a:srgbClr val="FF0000"/>
                </a:solidFill>
                <a:latin typeface="Comic Sans MS" pitchFamily="66" charset="0"/>
              </a:rPr>
              <a:t>	</a:t>
            </a:r>
            <a:r>
              <a:rPr lang="en-US" sz="2400" dirty="0" smtClean="0">
                <a:solidFill>
                  <a:schemeClr val="bg1"/>
                </a:solidFill>
                <a:latin typeface="Comic Sans MS" pitchFamily="66" charset="0"/>
              </a:rPr>
              <a:t>For example…</a:t>
            </a:r>
          </a:p>
          <a:p>
            <a:endParaRPr lang="en-US" sz="2400" dirty="0" smtClean="0">
              <a:solidFill>
                <a:schemeClr val="bg1"/>
              </a:solidFill>
              <a:latin typeface="Comic Sans MS" pitchFamily="66" charset="0"/>
            </a:endParaRPr>
          </a:p>
          <a:p>
            <a:pPr>
              <a:tabLst>
                <a:tab pos="457200" algn="l"/>
              </a:tabLst>
            </a:pPr>
            <a:r>
              <a:rPr lang="en-US" sz="2400" dirty="0" smtClean="0">
                <a:solidFill>
                  <a:schemeClr val="bg1"/>
                </a:solidFill>
                <a:latin typeface="Comic Sans MS" pitchFamily="66" charset="0"/>
              </a:rPr>
              <a:t>	A man with damage to this area can watch 		someone: (1) take a bullet, (2) put it in a gun, </a:t>
            </a:r>
            <a:br>
              <a:rPr lang="en-US" sz="2400" dirty="0" smtClean="0">
                <a:solidFill>
                  <a:schemeClr val="bg1"/>
                </a:solidFill>
                <a:latin typeface="Comic Sans MS" pitchFamily="66" charset="0"/>
              </a:rPr>
            </a:br>
            <a:r>
              <a:rPr lang="en-US" sz="2400" dirty="0" smtClean="0">
                <a:solidFill>
                  <a:schemeClr val="bg1"/>
                </a:solidFill>
                <a:latin typeface="Comic Sans MS" pitchFamily="66" charset="0"/>
              </a:rPr>
              <a:t>	(3) cock the gun, and (4) aim it directly at him, but 	will not show any concern.  He understands each 	act by itself, but can’t link them all together.</a:t>
            </a:r>
            <a:endParaRPr lang="en-US" sz="2400" dirty="0">
              <a:solidFill>
                <a:schemeClr val="bg1"/>
              </a:solidFill>
              <a:latin typeface="Comic Sans MS" pitchFamily="66" charset="0"/>
            </a:endParaRPr>
          </a:p>
        </p:txBody>
      </p:sp>
      <p:pic>
        <p:nvPicPr>
          <p:cNvPr id="25603" name="Picture 3" descr="C:\Documents and Settings\Ron\My Documents\My Pictures\Microsoft Clip Organizer\j0352610.wmf"/>
          <p:cNvPicPr>
            <a:picLocks noChangeAspect="1" noChangeArrowheads="1"/>
          </p:cNvPicPr>
          <p:nvPr/>
        </p:nvPicPr>
        <p:blipFill>
          <a:blip r:embed="rId4" cstate="print"/>
          <a:srcRect l="71660" t="3639" r="940" b="30868"/>
          <a:stretch>
            <a:fillRect/>
          </a:stretch>
        </p:blipFill>
        <p:spPr bwMode="auto">
          <a:xfrm>
            <a:off x="381000" y="5334000"/>
            <a:ext cx="990600" cy="1371600"/>
          </a:xfrm>
          <a:prstGeom prst="rect">
            <a:avLst/>
          </a:prstGeom>
          <a:noFill/>
        </p:spPr>
      </p:pic>
      <p:pic>
        <p:nvPicPr>
          <p:cNvPr id="8" name="Picture 7" descr="Phineas Gage's brain spike.jpg"/>
          <p:cNvPicPr>
            <a:picLocks noChangeAspect="1"/>
          </p:cNvPicPr>
          <p:nvPr/>
        </p:nvPicPr>
        <p:blipFill>
          <a:blip r:embed="rId5" cstate="print"/>
          <a:srcRect l="21296" t="83568" r="18519" b="5243"/>
          <a:stretch>
            <a:fillRect/>
          </a:stretch>
        </p:blipFill>
        <p:spPr>
          <a:xfrm>
            <a:off x="2514600" y="6304670"/>
            <a:ext cx="1600200" cy="17232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1000" fill="hold"/>
                                        <p:tgtEl>
                                          <p:spTgt spid="2">
                                            <p:txEl>
                                              <p:pRg st="2" end="2"/>
                                            </p:txEl>
                                          </p:spTgt>
                                        </p:tgtEl>
                                        <p:attrNameLst>
                                          <p:attrName>ppt_x</p:attrName>
                                        </p:attrNameLst>
                                      </p:cBhvr>
                                      <p:tavLst>
                                        <p:tav tm="0">
                                          <p:val>
                                            <p:strVal val="#ppt_x-.2"/>
                                          </p:val>
                                        </p:tav>
                                        <p:tav tm="100000">
                                          <p:val>
                                            <p:strVal val="#ppt_x"/>
                                          </p:val>
                                        </p:tav>
                                      </p:tavLst>
                                    </p:anim>
                                    <p:anim calcmode="lin" valueType="num">
                                      <p:cBhvr>
                                        <p:cTn id="15" dur="1000" fill="hold"/>
                                        <p:tgtEl>
                                          <p:spTgt spid="2">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0" nodeType="clickEffect">
                                  <p:stCondLst>
                                    <p:cond delay="0"/>
                                  </p:stCondLst>
                                  <p:childTnLst>
                                    <p:animEffect transition="out" filter="fade">
                                      <p:cBhvr>
                                        <p:cTn id="20" dur="2000"/>
                                        <p:tgtEl>
                                          <p:spTgt spid="2">
                                            <p:txEl>
                                              <p:pRg st="0" end="0"/>
                                            </p:txEl>
                                          </p:spTgt>
                                        </p:tgtEl>
                                      </p:cBhvr>
                                    </p:animEffect>
                                    <p:set>
                                      <p:cBhvr>
                                        <p:cTn id="21" dur="1" fill="hold">
                                          <p:stCondLst>
                                            <p:cond delay="1999"/>
                                          </p:stCondLst>
                                        </p:cTn>
                                        <p:tgtEl>
                                          <p:spTgt spid="2">
                                            <p:txEl>
                                              <p:pRg st="0" end="0"/>
                                            </p:txEl>
                                          </p:spTgt>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2000"/>
                                        <p:tgtEl>
                                          <p:spTgt spid="2">
                                            <p:txEl>
                                              <p:pRg st="2" end="2"/>
                                            </p:txEl>
                                          </p:spTgt>
                                        </p:tgtEl>
                                      </p:cBhvr>
                                    </p:animEffect>
                                    <p:set>
                                      <p:cBhvr>
                                        <p:cTn id="24" dur="1" fill="hold">
                                          <p:stCondLst>
                                            <p:cond delay="1999"/>
                                          </p:stCondLst>
                                        </p:cTn>
                                        <p:tgtEl>
                                          <p:spTgt spid="2">
                                            <p:txEl>
                                              <p:pRg st="2" end="2"/>
                                            </p:txEl>
                                          </p:spTgt>
                                        </p:tgtEl>
                                        <p:attrNameLst>
                                          <p:attrName>style.visibility</p:attrName>
                                        </p:attrNameLst>
                                      </p:cBhvr>
                                      <p:to>
                                        <p:strVal val="hidden"/>
                                      </p:to>
                                    </p:set>
                                  </p:childTnLst>
                                </p:cTn>
                              </p:par>
                              <p:par>
                                <p:cTn id="25" presetID="55"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1000" fill="hold"/>
                                        <p:tgtEl>
                                          <p:spTgt spid="4"/>
                                        </p:tgtEl>
                                        <p:attrNameLst>
                                          <p:attrName>ppt_w</p:attrName>
                                        </p:attrNameLst>
                                      </p:cBhvr>
                                      <p:tavLst>
                                        <p:tav tm="0">
                                          <p:val>
                                            <p:strVal val="#ppt_w*0.70"/>
                                          </p:val>
                                        </p:tav>
                                        <p:tav tm="100000">
                                          <p:val>
                                            <p:strVal val="#ppt_w"/>
                                          </p:val>
                                        </p:tav>
                                      </p:tavLst>
                                    </p:anim>
                                    <p:anim calcmode="lin" valueType="num">
                                      <p:cBhvr>
                                        <p:cTn id="28" dur="1000" fill="hold"/>
                                        <p:tgtEl>
                                          <p:spTgt spid="4"/>
                                        </p:tgtEl>
                                        <p:attrNameLst>
                                          <p:attrName>ppt_h</p:attrName>
                                        </p:attrNameLst>
                                      </p:cBhvr>
                                      <p:tavLst>
                                        <p:tav tm="0">
                                          <p:val>
                                            <p:strVal val="#ppt_h"/>
                                          </p:val>
                                        </p:tav>
                                        <p:tav tm="100000">
                                          <p:val>
                                            <p:strVal val="#ppt_h"/>
                                          </p:val>
                                        </p:tav>
                                      </p:tavLst>
                                    </p:anim>
                                    <p:animEffect transition="in" filter="fade">
                                      <p:cBhvr>
                                        <p:cTn id="29" dur="1000"/>
                                        <p:tgtEl>
                                          <p:spTgt spid="4"/>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1000" fill="hold"/>
                                        <p:tgtEl>
                                          <p:spTgt spid="5"/>
                                        </p:tgtEl>
                                        <p:attrNameLst>
                                          <p:attrName>ppt_w</p:attrName>
                                        </p:attrNameLst>
                                      </p:cBhvr>
                                      <p:tavLst>
                                        <p:tav tm="0">
                                          <p:val>
                                            <p:strVal val="#ppt_w*0.70"/>
                                          </p:val>
                                        </p:tav>
                                        <p:tav tm="100000">
                                          <p:val>
                                            <p:strVal val="#ppt_w"/>
                                          </p:val>
                                        </p:tav>
                                      </p:tavLst>
                                    </p:anim>
                                    <p:anim calcmode="lin" valueType="num">
                                      <p:cBhvr>
                                        <p:cTn id="33" dur="1000" fill="hold"/>
                                        <p:tgtEl>
                                          <p:spTgt spid="5"/>
                                        </p:tgtEl>
                                        <p:attrNameLst>
                                          <p:attrName>ppt_h</p:attrName>
                                        </p:attrNameLst>
                                      </p:cBhvr>
                                      <p:tavLst>
                                        <p:tav tm="0">
                                          <p:val>
                                            <p:strVal val="#ppt_h"/>
                                          </p:val>
                                        </p:tav>
                                        <p:tav tm="100000">
                                          <p:val>
                                            <p:strVal val="#ppt_h"/>
                                          </p:val>
                                        </p:tav>
                                      </p:tavLst>
                                    </p:anim>
                                    <p:animEffect transition="in" filter="fade">
                                      <p:cBhvr>
                                        <p:cTn id="34" dur="10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2000"/>
                                        <p:tgtEl>
                                          <p:spTgt spid="4"/>
                                        </p:tgtEl>
                                      </p:cBhvr>
                                    </p:animEffect>
                                    <p:set>
                                      <p:cBhvr>
                                        <p:cTn id="39" dur="1" fill="hold">
                                          <p:stCondLst>
                                            <p:cond delay="1999"/>
                                          </p:stCondLst>
                                        </p:cTn>
                                        <p:tgtEl>
                                          <p:spTgt spid="4"/>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2000"/>
                                        <p:tgtEl>
                                          <p:spTgt spid="5"/>
                                        </p:tgtEl>
                                      </p:cBhvr>
                                    </p:animEffect>
                                    <p:set>
                                      <p:cBhvr>
                                        <p:cTn id="42" dur="1" fill="hold">
                                          <p:stCondLst>
                                            <p:cond delay="1999"/>
                                          </p:stCondLst>
                                        </p:cTn>
                                        <p:tgtEl>
                                          <p:spTgt spid="5"/>
                                        </p:tgtEl>
                                        <p:attrNameLst>
                                          <p:attrName>style.visibility</p:attrName>
                                        </p:attrNameLst>
                                      </p:cBhvr>
                                      <p:to>
                                        <p:strVal val="hidden"/>
                                      </p:to>
                                    </p:set>
                                  </p:childTnLst>
                                </p:cTn>
                              </p:par>
                              <p:par>
                                <p:cTn id="43" presetID="10" presetClass="entr" presetSubtype="0"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20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25603"/>
                                        </p:tgtEl>
                                        <p:attrNameLst>
                                          <p:attrName>style.visibility</p:attrName>
                                        </p:attrNameLst>
                                      </p:cBhvr>
                                      <p:to>
                                        <p:strVal val="visible"/>
                                      </p:to>
                                    </p:set>
                                  </p:childTnLst>
                                </p:cTn>
                              </p:par>
                              <p:par>
                                <p:cTn id="50" presetID="63" presetClass="path" presetSubtype="0" accel="50000" decel="50000" fill="hold" nodeType="withEffect">
                                  <p:stCondLst>
                                    <p:cond delay="0"/>
                                  </p:stCondLst>
                                  <p:childTnLst>
                                    <p:animMotion origin="layout" path="M -0.14583 -0.01111 L 1.15434 0.01134 " pathEditMode="relative" rAng="0" ptsTypes="AA">
                                      <p:cBhvr>
                                        <p:cTn id="51" dur="5000" fill="hold"/>
                                        <p:tgtEl>
                                          <p:spTgt spid="25603"/>
                                        </p:tgtEl>
                                        <p:attrNameLst>
                                          <p:attrName>ppt_x</p:attrName>
                                          <p:attrName>ppt_y</p:attrName>
                                        </p:attrNameLst>
                                      </p:cBhvr>
                                      <p:rCtr x="650" y="11"/>
                                    </p:animMotion>
                                  </p:childTnLst>
                                </p:cTn>
                              </p:par>
                              <p:par>
                                <p:cTn id="52" presetID="1" presetClass="entr" presetSubtype="0" fill="hold" nodeType="withEffect">
                                  <p:stCondLst>
                                    <p:cond delay="2000"/>
                                  </p:stCondLst>
                                  <p:childTnLst>
                                    <p:set>
                                      <p:cBhvr>
                                        <p:cTn id="53" dur="1" fill="hold">
                                          <p:stCondLst>
                                            <p:cond delay="0"/>
                                          </p:stCondLst>
                                        </p:cTn>
                                        <p:tgtEl>
                                          <p:spTgt spid="8"/>
                                        </p:tgtEl>
                                        <p:attrNameLst>
                                          <p:attrName>style.visibility</p:attrName>
                                        </p:attrNameLst>
                                      </p:cBhvr>
                                      <p:to>
                                        <p:strVal val="visible"/>
                                      </p:to>
                                    </p:set>
                                  </p:childTnLst>
                                </p:cTn>
                              </p:par>
                              <p:par>
                                <p:cTn id="54" presetID="63" presetClass="path" presetSubtype="0" accel="50000" decel="50000" fill="hold" nodeType="withEffect">
                                  <p:stCondLst>
                                    <p:cond delay="2000"/>
                                  </p:stCondLst>
                                  <p:childTnLst>
                                    <p:animMotion origin="layout" path="M -0.83802 -0.05555 L 0.83698 -0.03333 " pathEditMode="relative" rAng="0" ptsTypes="AA">
                                      <p:cBhvr>
                                        <p:cTn id="55" dur="2000" fill="hold"/>
                                        <p:tgtEl>
                                          <p:spTgt spid="8"/>
                                        </p:tgtEl>
                                        <p:attrNameLst>
                                          <p:attrName>ppt_x</p:attrName>
                                          <p:attrName>ppt_y</p:attrName>
                                        </p:attrNameLst>
                                      </p:cBhvr>
                                      <p:rCtr x="837" y="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5" grpId="0"/>
      <p:bldP spid="5" grpId="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descr="cross3.gif"/>
          <p:cNvPicPr>
            <a:picLocks noChangeAspect="1"/>
          </p:cNvPicPr>
          <p:nvPr/>
        </p:nvPicPr>
        <p:blipFill>
          <a:blip r:embed="rId3"/>
          <a:srcRect l="5448" r="3637"/>
          <a:stretch>
            <a:fillRect/>
          </a:stretch>
        </p:blipFill>
        <p:spPr>
          <a:xfrm>
            <a:off x="5638800" y="1905000"/>
            <a:ext cx="3352800" cy="3889249"/>
          </a:xfrm>
          <a:prstGeom prst="rect">
            <a:avLst/>
          </a:prstGeom>
        </p:spPr>
      </p:pic>
      <p:sp>
        <p:nvSpPr>
          <p:cNvPr id="4" name="TextBox 3"/>
          <p:cNvSpPr txBox="1"/>
          <p:nvPr/>
        </p:nvSpPr>
        <p:spPr>
          <a:xfrm>
            <a:off x="228600" y="228600"/>
            <a:ext cx="8686800" cy="5616922"/>
          </a:xfrm>
          <a:prstGeom prst="rect">
            <a:avLst/>
          </a:prstGeom>
          <a:noFill/>
        </p:spPr>
        <p:txBody>
          <a:bodyPr wrap="square" rtlCol="0">
            <a:spAutoFit/>
          </a:bodyPr>
          <a:lstStyle/>
          <a:p>
            <a:r>
              <a:rPr lang="en-US" sz="3600" b="1" u="sng" dirty="0" smtClean="0">
                <a:solidFill>
                  <a:schemeClr val="bg1"/>
                </a:solidFill>
                <a:latin typeface="Comic Sans MS" pitchFamily="66" charset="0"/>
              </a:rPr>
              <a:t>Hemispheres and Dominance</a:t>
            </a:r>
          </a:p>
          <a:p>
            <a:endParaRPr lang="en-US" sz="1200" b="1" dirty="0" smtClean="0">
              <a:solidFill>
                <a:schemeClr val="bg1"/>
              </a:solidFill>
              <a:latin typeface="Comic Sans MS" pitchFamily="66" charset="0"/>
            </a:endParaRPr>
          </a:p>
          <a:p>
            <a:pPr>
              <a:tabLst>
                <a:tab pos="457200" algn="l"/>
              </a:tabLst>
            </a:pPr>
            <a:r>
              <a:rPr lang="en-US" sz="2400" b="1" dirty="0" smtClean="0">
                <a:solidFill>
                  <a:schemeClr val="bg1"/>
                </a:solidFill>
                <a:latin typeface="Comic Sans MS" pitchFamily="66" charset="0"/>
              </a:rPr>
              <a:t>	</a:t>
            </a:r>
            <a:r>
              <a:rPr lang="en-US" sz="2400" dirty="0" smtClean="0">
                <a:solidFill>
                  <a:schemeClr val="bg1"/>
                </a:solidFill>
                <a:latin typeface="Comic Sans MS" pitchFamily="66" charset="0"/>
              </a:rPr>
              <a:t>One hemisphere of your brain has dominance over the 	other, or in other words, one hemisphere is always the 	preferred one to use.</a:t>
            </a:r>
          </a:p>
          <a:p>
            <a:pPr>
              <a:tabLst>
                <a:tab pos="457200" algn="l"/>
              </a:tabLst>
            </a:pPr>
            <a:endParaRPr lang="en-US" sz="1600" b="1" dirty="0" smtClean="0">
              <a:solidFill>
                <a:schemeClr val="bg1"/>
              </a:solidFill>
              <a:latin typeface="Comic Sans MS" pitchFamily="66" charset="0"/>
            </a:endParaRPr>
          </a:p>
          <a:p>
            <a:pPr>
              <a:tabLst>
                <a:tab pos="457200" algn="l"/>
              </a:tabLst>
            </a:pPr>
            <a:endParaRPr lang="en-US" sz="1600" b="1" dirty="0" smtClean="0">
              <a:solidFill>
                <a:schemeClr val="bg1"/>
              </a:solidFill>
              <a:latin typeface="Comic Sans MS" pitchFamily="66" charset="0"/>
            </a:endParaRPr>
          </a:p>
          <a:p>
            <a:pPr marL="288925" lvl="1">
              <a:tabLst>
                <a:tab pos="228600" algn="l"/>
                <a:tab pos="457200" algn="l"/>
              </a:tabLst>
            </a:pPr>
            <a:r>
              <a:rPr lang="en-US" sz="2300" i="1" dirty="0" smtClean="0">
                <a:solidFill>
                  <a:schemeClr val="bg1"/>
                </a:solidFill>
                <a:latin typeface="Comic Sans MS" pitchFamily="66" charset="0"/>
              </a:rPr>
              <a:t>	Most people are </a:t>
            </a:r>
            <a:r>
              <a:rPr lang="en-US" sz="2300" b="1" i="1" dirty="0" smtClean="0">
                <a:solidFill>
                  <a:schemeClr val="bg1"/>
                </a:solidFill>
                <a:latin typeface="Comic Sans MS" pitchFamily="66" charset="0"/>
              </a:rPr>
              <a:t>left-hemisphere</a:t>
            </a:r>
            <a:r>
              <a:rPr lang="en-US" sz="2300" i="1" dirty="0" smtClean="0">
                <a:solidFill>
                  <a:schemeClr val="bg1"/>
                </a:solidFill>
                <a:latin typeface="Comic Sans MS" pitchFamily="66" charset="0"/>
              </a:rPr>
              <a:t> </a:t>
            </a:r>
          </a:p>
          <a:p>
            <a:pPr marL="288925" lvl="1">
              <a:tabLst>
                <a:tab pos="228600" algn="l"/>
                <a:tab pos="457200" algn="l"/>
              </a:tabLst>
            </a:pPr>
            <a:r>
              <a:rPr lang="en-US" sz="2300" i="1" dirty="0" smtClean="0">
                <a:solidFill>
                  <a:schemeClr val="bg1"/>
                </a:solidFill>
                <a:latin typeface="Comic Sans MS" pitchFamily="66" charset="0"/>
              </a:rPr>
              <a:t>	dominant and right-handed.  But </a:t>
            </a:r>
          </a:p>
          <a:p>
            <a:pPr marL="288925" lvl="1">
              <a:tabLst>
                <a:tab pos="228600" algn="l"/>
                <a:tab pos="457200" algn="l"/>
              </a:tabLst>
            </a:pPr>
            <a:r>
              <a:rPr lang="en-US" sz="2300" i="1" dirty="0" smtClean="0">
                <a:solidFill>
                  <a:schemeClr val="bg1"/>
                </a:solidFill>
                <a:latin typeface="Comic Sans MS" pitchFamily="66" charset="0"/>
              </a:rPr>
              <a:t>	if the person is right-hemisphere </a:t>
            </a:r>
          </a:p>
          <a:p>
            <a:pPr marL="288925" lvl="1">
              <a:tabLst>
                <a:tab pos="228600" algn="l"/>
                <a:tab pos="457200" algn="l"/>
              </a:tabLst>
            </a:pPr>
            <a:r>
              <a:rPr lang="en-US" sz="2300" i="1" dirty="0" smtClean="0">
                <a:solidFill>
                  <a:schemeClr val="bg1"/>
                </a:solidFill>
                <a:latin typeface="Comic Sans MS" pitchFamily="66" charset="0"/>
              </a:rPr>
              <a:t>	dominant, then the person will be </a:t>
            </a:r>
          </a:p>
          <a:p>
            <a:pPr marL="288925" lvl="1">
              <a:tabLst>
                <a:tab pos="228600" algn="l"/>
                <a:tab pos="457200" algn="l"/>
              </a:tabLst>
            </a:pPr>
            <a:r>
              <a:rPr lang="en-US" sz="2300" i="1" dirty="0" smtClean="0">
                <a:solidFill>
                  <a:schemeClr val="bg1"/>
                </a:solidFill>
                <a:latin typeface="Comic Sans MS" pitchFamily="66" charset="0"/>
              </a:rPr>
              <a:t>	left-handed for all fine movements </a:t>
            </a:r>
          </a:p>
          <a:p>
            <a:pPr marL="288925" lvl="1">
              <a:tabLst>
                <a:tab pos="228600" algn="l"/>
                <a:tab pos="457200" algn="l"/>
              </a:tabLst>
            </a:pPr>
            <a:r>
              <a:rPr lang="en-US" sz="2300" i="1" dirty="0" smtClean="0">
                <a:solidFill>
                  <a:schemeClr val="bg1"/>
                </a:solidFill>
                <a:latin typeface="Comic Sans MS" pitchFamily="66" charset="0"/>
              </a:rPr>
              <a:t>	(i.e. writing or putting your finger </a:t>
            </a:r>
          </a:p>
          <a:p>
            <a:pPr marL="288925" lvl="1">
              <a:tabLst>
                <a:tab pos="228600" algn="l"/>
                <a:tab pos="457200" algn="l"/>
              </a:tabLst>
            </a:pPr>
            <a:r>
              <a:rPr lang="en-US" sz="2300" i="1" dirty="0" smtClean="0">
                <a:solidFill>
                  <a:schemeClr val="bg1"/>
                </a:solidFill>
                <a:latin typeface="Comic Sans MS" pitchFamily="66" charset="0"/>
              </a:rPr>
              <a:t>	in your ear.)  You are considered</a:t>
            </a:r>
            <a:br>
              <a:rPr lang="en-US" sz="2300" i="1" dirty="0" smtClean="0">
                <a:solidFill>
                  <a:schemeClr val="bg1"/>
                </a:solidFill>
                <a:latin typeface="Comic Sans MS" pitchFamily="66" charset="0"/>
              </a:rPr>
            </a:br>
            <a:r>
              <a:rPr lang="en-US" sz="2300" i="1" dirty="0" smtClean="0">
                <a:solidFill>
                  <a:schemeClr val="bg1"/>
                </a:solidFill>
                <a:latin typeface="Comic Sans MS" pitchFamily="66" charset="0"/>
              </a:rPr>
              <a:t>	“</a:t>
            </a:r>
            <a:r>
              <a:rPr lang="en-US" sz="2300" b="1" i="1" dirty="0" smtClean="0">
                <a:solidFill>
                  <a:schemeClr val="bg1"/>
                </a:solidFill>
                <a:latin typeface="Comic Sans MS" pitchFamily="66" charset="0"/>
              </a:rPr>
              <a:t>ambidextrous”</a:t>
            </a:r>
            <a:r>
              <a:rPr lang="en-US" sz="2300" i="1" dirty="0" smtClean="0">
                <a:solidFill>
                  <a:schemeClr val="bg1"/>
                </a:solidFill>
                <a:latin typeface="Comic Sans MS" pitchFamily="66" charset="0"/>
              </a:rPr>
              <a:t> if you are both </a:t>
            </a:r>
            <a:br>
              <a:rPr lang="en-US" sz="2300" i="1" dirty="0" smtClean="0">
                <a:solidFill>
                  <a:schemeClr val="bg1"/>
                </a:solidFill>
                <a:latin typeface="Comic Sans MS" pitchFamily="66" charset="0"/>
              </a:rPr>
            </a:br>
            <a:r>
              <a:rPr lang="en-US" sz="2300" i="1" dirty="0" smtClean="0">
                <a:solidFill>
                  <a:schemeClr val="bg1"/>
                </a:solidFill>
                <a:latin typeface="Comic Sans MS" pitchFamily="66" charset="0"/>
              </a:rPr>
              <a:t>	right and left handed.</a:t>
            </a:r>
            <a:endParaRPr lang="en-US" sz="2300" i="1" dirty="0">
              <a:solidFill>
                <a:schemeClr val="bg1"/>
              </a:solidFill>
              <a:latin typeface="Comic Sans MS" pitchFamily="66"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 name="TextBox 1"/>
          <p:cNvSpPr txBox="1"/>
          <p:nvPr/>
        </p:nvSpPr>
        <p:spPr>
          <a:xfrm>
            <a:off x="304800" y="304800"/>
            <a:ext cx="8610600" cy="6001643"/>
          </a:xfrm>
          <a:prstGeom prst="rect">
            <a:avLst/>
          </a:prstGeom>
          <a:noFill/>
        </p:spPr>
        <p:txBody>
          <a:bodyPr wrap="square" rtlCol="0">
            <a:spAutoFit/>
          </a:bodyPr>
          <a:lstStyle/>
          <a:p>
            <a:r>
              <a:rPr lang="en-US" sz="2400" dirty="0" smtClean="0">
                <a:solidFill>
                  <a:schemeClr val="bg1"/>
                </a:solidFill>
                <a:latin typeface="Comic Sans MS" pitchFamily="66" charset="0"/>
              </a:rPr>
              <a:t>Are intelligence levels higher in left-handed people over right-handed people?  </a:t>
            </a:r>
          </a:p>
          <a:p>
            <a:endParaRPr lang="en-US" sz="2400" dirty="0" smtClean="0">
              <a:solidFill>
                <a:schemeClr val="bg1"/>
              </a:solidFill>
              <a:latin typeface="Comic Sans MS" pitchFamily="66" charset="0"/>
            </a:endParaRPr>
          </a:p>
          <a:p>
            <a:pPr>
              <a:tabLst>
                <a:tab pos="457200" algn="l"/>
              </a:tabLst>
            </a:pPr>
            <a:r>
              <a:rPr lang="en-US" sz="2400" i="1" dirty="0" smtClean="0">
                <a:solidFill>
                  <a:schemeClr val="bg1"/>
                </a:solidFill>
                <a:latin typeface="Comic Sans MS" pitchFamily="66" charset="0"/>
              </a:rPr>
              <a:t>	Studies show intelligence is about the </a:t>
            </a:r>
            <a:r>
              <a:rPr lang="en-US" sz="2400" b="1" i="1" dirty="0" smtClean="0">
                <a:solidFill>
                  <a:schemeClr val="bg1"/>
                </a:solidFill>
                <a:latin typeface="Comic Sans MS" pitchFamily="66" charset="0"/>
              </a:rPr>
              <a:t>same</a:t>
            </a:r>
            <a:r>
              <a:rPr lang="en-US" sz="2400" i="1" dirty="0" smtClean="0">
                <a:solidFill>
                  <a:schemeClr val="bg1"/>
                </a:solidFill>
                <a:latin typeface="Comic Sans MS" pitchFamily="66" charset="0"/>
              </a:rPr>
              <a:t> between 	the two groups, but statistically, left-handed people 	tend to do better in art, music, and mathematics, 	while also being better actors.  </a:t>
            </a:r>
          </a:p>
          <a:p>
            <a:pPr>
              <a:tabLst>
                <a:tab pos="457200" algn="l"/>
              </a:tabLst>
            </a:pPr>
            <a:endParaRPr lang="en-US" sz="2400" i="1" dirty="0" smtClean="0">
              <a:solidFill>
                <a:schemeClr val="bg1"/>
              </a:solidFill>
              <a:latin typeface="Comic Sans MS" pitchFamily="66" charset="0"/>
            </a:endParaRPr>
          </a:p>
          <a:p>
            <a:pPr>
              <a:tabLst>
                <a:tab pos="457200" algn="l"/>
              </a:tabLst>
            </a:pPr>
            <a:r>
              <a:rPr lang="en-US" sz="2400" b="1" i="1" dirty="0" smtClean="0">
                <a:solidFill>
                  <a:schemeClr val="bg1"/>
                </a:solidFill>
                <a:latin typeface="Comic Sans MS" pitchFamily="66" charset="0"/>
              </a:rPr>
              <a:t>Fact or Fiction???</a:t>
            </a:r>
          </a:p>
          <a:p>
            <a:pPr>
              <a:tabLst>
                <a:tab pos="457200" algn="l"/>
              </a:tabLst>
            </a:pPr>
            <a:endParaRPr lang="en-US" sz="2400" i="1" dirty="0" smtClean="0">
              <a:solidFill>
                <a:schemeClr val="bg1"/>
              </a:solidFill>
              <a:latin typeface="Comic Sans MS" pitchFamily="66" charset="0"/>
            </a:endParaRPr>
          </a:p>
          <a:p>
            <a:pPr>
              <a:tabLst>
                <a:tab pos="457200" algn="l"/>
              </a:tabLst>
            </a:pPr>
            <a:r>
              <a:rPr lang="en-US" sz="2400" i="1" dirty="0" smtClean="0">
                <a:solidFill>
                  <a:schemeClr val="bg1"/>
                </a:solidFill>
                <a:latin typeface="Comic Sans MS" pitchFamily="66" charset="0"/>
              </a:rPr>
              <a:t>If a left-hander is forced to use the right-hand in childhood, will this lead to insanity?</a:t>
            </a:r>
          </a:p>
          <a:p>
            <a:pPr>
              <a:tabLst>
                <a:tab pos="457200" algn="l"/>
              </a:tabLst>
            </a:pPr>
            <a:endParaRPr lang="en-US" sz="2400" i="1" dirty="0" smtClean="0">
              <a:solidFill>
                <a:schemeClr val="bg1"/>
              </a:solidFill>
              <a:latin typeface="Comic Sans MS" pitchFamily="66" charset="0"/>
            </a:endParaRPr>
          </a:p>
          <a:p>
            <a:pPr>
              <a:tabLst>
                <a:tab pos="457200" algn="l"/>
              </a:tabLst>
            </a:pPr>
            <a:r>
              <a:rPr lang="en-US" sz="2400" i="1" dirty="0" smtClean="0">
                <a:solidFill>
                  <a:schemeClr val="bg1"/>
                </a:solidFill>
                <a:latin typeface="Comic Sans MS" pitchFamily="66" charset="0"/>
              </a:rPr>
              <a:t>	People used to think that something was wrong with </a:t>
            </a:r>
          </a:p>
          <a:p>
            <a:pPr>
              <a:tabLst>
                <a:tab pos="457200" algn="l"/>
              </a:tabLst>
            </a:pPr>
            <a:r>
              <a:rPr lang="en-US" sz="2400" i="1" dirty="0" smtClean="0">
                <a:solidFill>
                  <a:schemeClr val="bg1"/>
                </a:solidFill>
                <a:latin typeface="Comic Sans MS" pitchFamily="66" charset="0"/>
              </a:rPr>
              <a:t>	left-handers, so parents sometimes tried to change 	their left-handed children.</a:t>
            </a:r>
            <a:endParaRPr lang="en-US" sz="2400" i="1" dirty="0">
              <a:solidFill>
                <a:schemeClr val="bg1"/>
              </a:solidFill>
              <a:latin typeface="Comic Sans MS" pitchFamily="66"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2" name="Picture 1" descr="Assumed areas of specialization in the brain.jpg"/>
          <p:cNvPicPr>
            <a:picLocks noChangeAspect="1"/>
          </p:cNvPicPr>
          <p:nvPr/>
        </p:nvPicPr>
        <p:blipFill>
          <a:blip r:embed="rId3" cstate="print"/>
          <a:srcRect l="11321" t="2572" r="13208"/>
          <a:stretch>
            <a:fillRect/>
          </a:stretch>
        </p:blipFill>
        <p:spPr>
          <a:xfrm>
            <a:off x="228600" y="609600"/>
            <a:ext cx="3200400" cy="6062048"/>
          </a:xfrm>
          <a:prstGeom prst="rect">
            <a:avLst/>
          </a:prstGeom>
        </p:spPr>
      </p:pic>
      <p:sp>
        <p:nvSpPr>
          <p:cNvPr id="3" name="TextBox 2"/>
          <p:cNvSpPr txBox="1"/>
          <p:nvPr/>
        </p:nvSpPr>
        <p:spPr>
          <a:xfrm>
            <a:off x="304800" y="194637"/>
            <a:ext cx="8534400" cy="6663363"/>
          </a:xfrm>
          <a:prstGeom prst="rect">
            <a:avLst/>
          </a:prstGeom>
          <a:noFill/>
        </p:spPr>
        <p:txBody>
          <a:bodyPr wrap="square" rtlCol="0">
            <a:spAutoFit/>
          </a:bodyPr>
          <a:lstStyle/>
          <a:p>
            <a:r>
              <a:rPr lang="en-US" sz="2300" b="1" u="sng" dirty="0" smtClean="0">
                <a:solidFill>
                  <a:schemeClr val="bg1"/>
                </a:solidFill>
                <a:latin typeface="Comic Sans MS" pitchFamily="66" charset="0"/>
              </a:rPr>
              <a:t>“Assumed” Areas of Specialization in the Cerebral Cortex</a:t>
            </a:r>
          </a:p>
          <a:p>
            <a:endParaRPr lang="en-US" sz="2300" dirty="0" smtClean="0">
              <a:solidFill>
                <a:schemeClr val="bg1"/>
              </a:solidFill>
              <a:latin typeface="Comic Sans MS" pitchFamily="66" charset="0"/>
            </a:endParaRPr>
          </a:p>
          <a:p>
            <a:pPr marL="3200400" lvl="6"/>
            <a:r>
              <a:rPr lang="en-US" sz="2400" b="1" dirty="0" smtClean="0">
                <a:solidFill>
                  <a:schemeClr val="bg1"/>
                </a:solidFill>
                <a:latin typeface="Comic Sans MS" pitchFamily="66" charset="0"/>
              </a:rPr>
              <a:t>Left Hemisphere</a:t>
            </a:r>
          </a:p>
          <a:p>
            <a:pPr lvl="6"/>
            <a:endParaRPr lang="en-US" sz="1400" dirty="0" smtClean="0">
              <a:solidFill>
                <a:schemeClr val="bg1"/>
              </a:solidFill>
              <a:latin typeface="Comic Sans MS" pitchFamily="66" charset="0"/>
            </a:endParaRPr>
          </a:p>
          <a:p>
            <a:pPr lvl="6">
              <a:tabLst>
                <a:tab pos="228600" algn="l"/>
              </a:tabLst>
            </a:pPr>
            <a:r>
              <a:rPr lang="en-US" sz="2400" i="1" dirty="0" smtClean="0">
                <a:solidFill>
                  <a:schemeClr val="bg1"/>
                </a:solidFill>
                <a:latin typeface="Comic Sans MS" pitchFamily="66" charset="0"/>
              </a:rPr>
              <a:t>	handles </a:t>
            </a:r>
            <a:r>
              <a:rPr lang="en-US" sz="2400" b="1" i="1" dirty="0" smtClean="0">
                <a:solidFill>
                  <a:schemeClr val="bg1"/>
                </a:solidFill>
                <a:latin typeface="Comic Sans MS" pitchFamily="66" charset="0"/>
              </a:rPr>
              <a:t>verbal</a:t>
            </a:r>
            <a:r>
              <a:rPr lang="en-US" sz="2400" i="1" dirty="0" smtClean="0">
                <a:solidFill>
                  <a:schemeClr val="bg1"/>
                </a:solidFill>
                <a:latin typeface="Comic Sans MS" pitchFamily="66" charset="0"/>
              </a:rPr>
              <a:t> or </a:t>
            </a:r>
            <a:r>
              <a:rPr lang="en-US" sz="2400" b="1" i="1" dirty="0" smtClean="0">
                <a:solidFill>
                  <a:schemeClr val="bg1"/>
                </a:solidFill>
                <a:latin typeface="Comic Sans MS" pitchFamily="66" charset="0"/>
              </a:rPr>
              <a:t>speech </a:t>
            </a:r>
          </a:p>
          <a:p>
            <a:pPr lvl="6">
              <a:tabLst>
                <a:tab pos="228600" algn="l"/>
              </a:tabLst>
            </a:pPr>
            <a:r>
              <a:rPr lang="en-US" sz="2400" i="1" dirty="0" smtClean="0">
                <a:solidFill>
                  <a:schemeClr val="bg1"/>
                </a:solidFill>
                <a:latin typeface="Comic Sans MS" pitchFamily="66" charset="0"/>
              </a:rPr>
              <a:t>	material.  People who are “left-</a:t>
            </a:r>
          </a:p>
          <a:p>
            <a:pPr lvl="6">
              <a:tabLst>
                <a:tab pos="228600" algn="l"/>
              </a:tabLst>
            </a:pPr>
            <a:r>
              <a:rPr lang="en-US" sz="2400" i="1" dirty="0" smtClean="0">
                <a:solidFill>
                  <a:schemeClr val="bg1"/>
                </a:solidFill>
                <a:latin typeface="Comic Sans MS" pitchFamily="66" charset="0"/>
              </a:rPr>
              <a:t>	brained” typically excel in 	writing and math, as well as logic 	and reasoning skills.  </a:t>
            </a:r>
          </a:p>
          <a:p>
            <a:pPr lvl="6">
              <a:tabLst>
                <a:tab pos="228600" algn="l"/>
              </a:tabLst>
            </a:pPr>
            <a:endParaRPr lang="en-US" sz="2000" i="1" dirty="0" smtClean="0">
              <a:solidFill>
                <a:schemeClr val="bg1"/>
              </a:solidFill>
              <a:latin typeface="Comic Sans MS" pitchFamily="66" charset="0"/>
            </a:endParaRPr>
          </a:p>
          <a:p>
            <a:pPr marL="3200400" lvl="6">
              <a:tabLst>
                <a:tab pos="228600" algn="l"/>
              </a:tabLst>
            </a:pPr>
            <a:r>
              <a:rPr lang="en-US" sz="2400" b="1" dirty="0" smtClean="0">
                <a:solidFill>
                  <a:schemeClr val="bg1"/>
                </a:solidFill>
                <a:latin typeface="Comic Sans MS" pitchFamily="66" charset="0"/>
              </a:rPr>
              <a:t>Right Hemisphere</a:t>
            </a:r>
          </a:p>
          <a:p>
            <a:pPr lvl="6">
              <a:tabLst>
                <a:tab pos="228600" algn="l"/>
              </a:tabLst>
            </a:pPr>
            <a:endParaRPr lang="en-US" sz="1100" i="1" dirty="0" smtClean="0">
              <a:solidFill>
                <a:schemeClr val="bg1"/>
              </a:solidFill>
              <a:latin typeface="Comic Sans MS" pitchFamily="66" charset="0"/>
            </a:endParaRPr>
          </a:p>
          <a:p>
            <a:pPr lvl="6">
              <a:tabLst>
                <a:tab pos="228600" algn="l"/>
              </a:tabLst>
            </a:pPr>
            <a:r>
              <a:rPr lang="en-US" sz="2400" i="1" dirty="0" smtClean="0">
                <a:solidFill>
                  <a:schemeClr val="bg1"/>
                </a:solidFill>
                <a:latin typeface="Comic Sans MS" pitchFamily="66" charset="0"/>
              </a:rPr>
              <a:t>	deals with objects in space </a:t>
            </a:r>
          </a:p>
          <a:p>
            <a:pPr lvl="6">
              <a:tabLst>
                <a:tab pos="228600" algn="l"/>
              </a:tabLst>
            </a:pPr>
            <a:r>
              <a:rPr lang="en-US" sz="2400" i="1" dirty="0" smtClean="0">
                <a:solidFill>
                  <a:schemeClr val="bg1"/>
                </a:solidFill>
                <a:latin typeface="Comic Sans MS" pitchFamily="66" charset="0"/>
              </a:rPr>
              <a:t>	(i.e. spatial reasoning), art, </a:t>
            </a:r>
          </a:p>
          <a:p>
            <a:pPr lvl="6">
              <a:tabLst>
                <a:tab pos="228600" algn="l"/>
              </a:tabLst>
            </a:pPr>
            <a:r>
              <a:rPr lang="en-US" sz="2400" i="1" dirty="0" smtClean="0">
                <a:solidFill>
                  <a:schemeClr val="bg1"/>
                </a:solidFill>
                <a:latin typeface="Comic Sans MS" pitchFamily="66" charset="0"/>
              </a:rPr>
              <a:t>	music, and some mathematical</a:t>
            </a:r>
          </a:p>
          <a:p>
            <a:pPr lvl="6">
              <a:tabLst>
                <a:tab pos="228600" algn="l"/>
              </a:tabLst>
            </a:pPr>
            <a:r>
              <a:rPr lang="en-US" sz="2400" i="1" dirty="0" smtClean="0">
                <a:solidFill>
                  <a:schemeClr val="bg1"/>
                </a:solidFill>
                <a:latin typeface="Comic Sans MS" pitchFamily="66" charset="0"/>
              </a:rPr>
              <a:t>	reasoning, as well as emotional</a:t>
            </a:r>
          </a:p>
          <a:p>
            <a:pPr lvl="6">
              <a:tabLst>
                <a:tab pos="228600" algn="l"/>
              </a:tabLst>
            </a:pPr>
            <a:r>
              <a:rPr lang="en-US" sz="2400" i="1" dirty="0" smtClean="0">
                <a:solidFill>
                  <a:schemeClr val="bg1"/>
                </a:solidFill>
                <a:latin typeface="Comic Sans MS" pitchFamily="66" charset="0"/>
              </a:rPr>
              <a:t>	material, such as acting.  </a:t>
            </a:r>
          </a:p>
          <a:p>
            <a:pPr lvl="6">
              <a:tabLst>
                <a:tab pos="228600" algn="l"/>
              </a:tabLst>
            </a:pPr>
            <a:r>
              <a:rPr lang="en-US" sz="2400" i="1" dirty="0" smtClean="0">
                <a:solidFill>
                  <a:schemeClr val="bg1"/>
                </a:solidFill>
                <a:latin typeface="Comic Sans MS" pitchFamily="66" charset="0"/>
              </a:rPr>
              <a:t>	Essentially – all nonverbal 	activities.</a:t>
            </a:r>
            <a:endParaRPr lang="en-US" sz="2800" b="1" dirty="0">
              <a:solidFill>
                <a:schemeClr val="bg1"/>
              </a:solidFill>
              <a:latin typeface="Comic Sans MS" pitchFamily="66"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2" name="TextBox 1"/>
          <p:cNvSpPr txBox="1"/>
          <p:nvPr/>
        </p:nvSpPr>
        <p:spPr>
          <a:xfrm>
            <a:off x="304800" y="304800"/>
            <a:ext cx="8534400" cy="4339650"/>
          </a:xfrm>
          <a:prstGeom prst="rect">
            <a:avLst/>
          </a:prstGeom>
          <a:noFill/>
        </p:spPr>
        <p:txBody>
          <a:bodyPr wrap="square" rtlCol="0">
            <a:spAutoFit/>
          </a:bodyPr>
          <a:lstStyle/>
          <a:p>
            <a:r>
              <a:rPr lang="en-US" sz="2400" dirty="0" smtClean="0">
                <a:solidFill>
                  <a:schemeClr val="bg1"/>
                </a:solidFill>
                <a:latin typeface="Comic Sans MS" pitchFamily="66" charset="0"/>
              </a:rPr>
              <a:t>Some say there is significant differences between the two hemispheres and that each operates in a very specialized way.</a:t>
            </a:r>
          </a:p>
          <a:p>
            <a:endParaRPr lang="en-US" sz="1200" dirty="0" smtClean="0">
              <a:solidFill>
                <a:schemeClr val="bg1"/>
              </a:solidFill>
              <a:latin typeface="Comic Sans MS" pitchFamily="66" charset="0"/>
            </a:endParaRPr>
          </a:p>
          <a:p>
            <a:pPr algn="ctr"/>
            <a:r>
              <a:rPr lang="en-US" sz="2400" b="1" dirty="0" smtClean="0">
                <a:solidFill>
                  <a:schemeClr val="bg1"/>
                </a:solidFill>
                <a:latin typeface="Comic Sans MS" pitchFamily="66" charset="0"/>
              </a:rPr>
              <a:t>NOT TRUE!!!</a:t>
            </a:r>
          </a:p>
          <a:p>
            <a:pPr algn="ctr"/>
            <a:endParaRPr lang="en-US" sz="2400" b="1" dirty="0" smtClean="0">
              <a:solidFill>
                <a:schemeClr val="bg1"/>
              </a:solidFill>
              <a:latin typeface="Comic Sans MS" pitchFamily="66" charset="0"/>
            </a:endParaRPr>
          </a:p>
          <a:p>
            <a:pPr algn="ctr">
              <a:tabLst>
                <a:tab pos="0" algn="l"/>
              </a:tabLst>
            </a:pPr>
            <a:r>
              <a:rPr lang="en-US" sz="2400" i="1" dirty="0" smtClean="0">
                <a:solidFill>
                  <a:schemeClr val="bg1"/>
                </a:solidFill>
                <a:latin typeface="Comic Sans MS" pitchFamily="66" charset="0"/>
              </a:rPr>
              <a:t>	The hemispheric functions already </a:t>
            </a:r>
          </a:p>
          <a:p>
            <a:pPr algn="ctr">
              <a:tabLst>
                <a:tab pos="0" algn="l"/>
              </a:tabLst>
            </a:pPr>
            <a:r>
              <a:rPr lang="en-US" sz="2400" i="1" dirty="0" smtClean="0">
                <a:solidFill>
                  <a:schemeClr val="bg1"/>
                </a:solidFill>
                <a:latin typeface="Comic Sans MS" pitchFamily="66" charset="0"/>
              </a:rPr>
              <a:t>	discussed are quite real and easy to </a:t>
            </a:r>
          </a:p>
          <a:p>
            <a:pPr algn="ctr">
              <a:tabLst>
                <a:tab pos="0" algn="l"/>
              </a:tabLst>
            </a:pPr>
            <a:r>
              <a:rPr lang="en-US" sz="2400" i="1" dirty="0" smtClean="0">
                <a:solidFill>
                  <a:schemeClr val="bg1"/>
                </a:solidFill>
                <a:latin typeface="Comic Sans MS" pitchFamily="66" charset="0"/>
              </a:rPr>
              <a:t>	demonstrate.  However, it is </a:t>
            </a:r>
          </a:p>
          <a:p>
            <a:pPr algn="ctr">
              <a:tabLst>
                <a:tab pos="0" algn="l"/>
              </a:tabLst>
            </a:pPr>
            <a:r>
              <a:rPr lang="en-US" sz="2400" i="1" dirty="0" smtClean="0">
                <a:solidFill>
                  <a:schemeClr val="bg1"/>
                </a:solidFill>
                <a:latin typeface="Comic Sans MS" pitchFamily="66" charset="0"/>
              </a:rPr>
              <a:t>important to keep in mind that the </a:t>
            </a:r>
          </a:p>
          <a:p>
            <a:pPr algn="ctr">
              <a:tabLst>
                <a:tab pos="0" algn="l"/>
              </a:tabLst>
            </a:pPr>
            <a:r>
              <a:rPr lang="en-US" sz="2400" i="1" dirty="0" smtClean="0">
                <a:solidFill>
                  <a:schemeClr val="bg1"/>
                </a:solidFill>
                <a:latin typeface="Comic Sans MS" pitchFamily="66" charset="0"/>
              </a:rPr>
              <a:t>	hemispheres </a:t>
            </a:r>
            <a:r>
              <a:rPr lang="en-US" sz="2400" b="1" i="1" dirty="0" smtClean="0">
                <a:solidFill>
                  <a:schemeClr val="bg1"/>
                </a:solidFill>
                <a:latin typeface="Comic Sans MS" pitchFamily="66" charset="0"/>
              </a:rPr>
              <a:t>work together </a:t>
            </a:r>
            <a:r>
              <a:rPr lang="en-US" sz="2400" i="1" dirty="0" smtClean="0">
                <a:solidFill>
                  <a:schemeClr val="bg1"/>
                </a:solidFill>
                <a:latin typeface="Comic Sans MS" pitchFamily="66" charset="0"/>
              </a:rPr>
              <a:t>in virtually </a:t>
            </a:r>
          </a:p>
          <a:p>
            <a:pPr algn="ctr">
              <a:tabLst>
                <a:tab pos="0" algn="l"/>
              </a:tabLst>
            </a:pPr>
            <a:r>
              <a:rPr lang="en-US" sz="2400" i="1" dirty="0" smtClean="0">
                <a:solidFill>
                  <a:schemeClr val="bg1"/>
                </a:solidFill>
                <a:latin typeface="Comic Sans MS" pitchFamily="66" charset="0"/>
              </a:rPr>
              <a:t>	everything we do.</a:t>
            </a:r>
            <a:endParaRPr lang="en-US" sz="2400" i="1" dirty="0">
              <a:solidFill>
                <a:schemeClr val="bg1"/>
              </a:solidFill>
              <a:latin typeface="Comic Sans MS" pitchFamily="66" charset="0"/>
            </a:endParaRPr>
          </a:p>
        </p:txBody>
      </p:sp>
      <p:pic>
        <p:nvPicPr>
          <p:cNvPr id="3" name="Picture 2" descr="lefthemi.gif"/>
          <p:cNvPicPr>
            <a:picLocks noChangeAspect="1"/>
          </p:cNvPicPr>
          <p:nvPr/>
        </p:nvPicPr>
        <p:blipFill>
          <a:blip r:embed="rId3"/>
          <a:stretch>
            <a:fillRect/>
          </a:stretch>
        </p:blipFill>
        <p:spPr>
          <a:xfrm>
            <a:off x="838200" y="2286000"/>
            <a:ext cx="921675" cy="2209800"/>
          </a:xfrm>
          <a:prstGeom prst="rect">
            <a:avLst/>
          </a:prstGeom>
        </p:spPr>
      </p:pic>
      <p:pic>
        <p:nvPicPr>
          <p:cNvPr id="4" name="Picture 3" descr="righhemi.gif"/>
          <p:cNvPicPr>
            <a:picLocks noChangeAspect="1"/>
          </p:cNvPicPr>
          <p:nvPr/>
        </p:nvPicPr>
        <p:blipFill>
          <a:blip r:embed="rId4"/>
          <a:stretch>
            <a:fillRect/>
          </a:stretch>
        </p:blipFill>
        <p:spPr>
          <a:xfrm>
            <a:off x="7467600" y="2362200"/>
            <a:ext cx="972385" cy="2219325"/>
          </a:xfrm>
          <a:prstGeom prst="rect">
            <a:avLst/>
          </a:prstGeom>
        </p:spPr>
      </p:pic>
      <p:grpSp>
        <p:nvGrpSpPr>
          <p:cNvPr id="16" name="Group 15"/>
          <p:cNvGrpSpPr/>
          <p:nvPr/>
        </p:nvGrpSpPr>
        <p:grpSpPr>
          <a:xfrm>
            <a:off x="3733800" y="4572000"/>
            <a:ext cx="1676400" cy="2057400"/>
            <a:chOff x="3962400" y="4419600"/>
            <a:chExt cx="1810585" cy="2219325"/>
          </a:xfrm>
        </p:grpSpPr>
        <p:pic>
          <p:nvPicPr>
            <p:cNvPr id="14" name="Picture 13" descr="lefthemi.gif"/>
            <p:cNvPicPr>
              <a:picLocks noChangeAspect="1"/>
            </p:cNvPicPr>
            <p:nvPr/>
          </p:nvPicPr>
          <p:blipFill>
            <a:blip r:embed="rId3"/>
            <a:stretch>
              <a:fillRect/>
            </a:stretch>
          </p:blipFill>
          <p:spPr>
            <a:xfrm>
              <a:off x="3962400" y="4419600"/>
              <a:ext cx="921675" cy="2209800"/>
            </a:xfrm>
            <a:prstGeom prst="rect">
              <a:avLst/>
            </a:prstGeom>
          </p:spPr>
        </p:pic>
        <p:pic>
          <p:nvPicPr>
            <p:cNvPr id="15" name="Picture 14" descr="righhemi.gif"/>
            <p:cNvPicPr>
              <a:picLocks noChangeAspect="1"/>
            </p:cNvPicPr>
            <p:nvPr/>
          </p:nvPicPr>
          <p:blipFill>
            <a:blip r:embed="rId4"/>
            <a:stretch>
              <a:fillRect/>
            </a:stretch>
          </p:blipFill>
          <p:spPr>
            <a:xfrm>
              <a:off x="4800600" y="4419600"/>
              <a:ext cx="972385" cy="2219325"/>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2000"/>
                                        <p:tgtEl>
                                          <p:spTgt spid="2">
                                            <p:txEl>
                                              <p:pRg st="2" end="2"/>
                                            </p:txEl>
                                          </p:spTgt>
                                        </p:tgtEl>
                                      </p:cBhvr>
                                    </p:animEffect>
                                    <p:anim calcmode="lin" valueType="num">
                                      <p:cBhvr>
                                        <p:cTn id="8" dur="2000" fill="hold"/>
                                        <p:tgtEl>
                                          <p:spTgt spid="2">
                                            <p:txEl>
                                              <p:pRg st="2" end="2"/>
                                            </p:txEl>
                                          </p:spTgt>
                                        </p:tgtEl>
                                        <p:attrNameLst>
                                          <p:attrName>style.rotation</p:attrName>
                                        </p:attrNameLst>
                                      </p:cBhvr>
                                      <p:tavLst>
                                        <p:tav tm="0">
                                          <p:val>
                                            <p:fltVal val="720"/>
                                          </p:val>
                                        </p:tav>
                                        <p:tav tm="100000">
                                          <p:val>
                                            <p:fltVal val="0"/>
                                          </p:val>
                                        </p:tav>
                                      </p:tavLst>
                                    </p:anim>
                                    <p:anim calcmode="lin" valueType="num">
                                      <p:cBhvr>
                                        <p:cTn id="9" dur="2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10" dur="2000" fill="hold"/>
                                        <p:tgtEl>
                                          <p:spTgt spid="2">
                                            <p:txEl>
                                              <p:pRg st="2" end="2"/>
                                            </p:txEl>
                                          </p:spTgt>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26" presetClass="emph" presetSubtype="0" fill="hold" nodeType="afterEffect">
                                  <p:stCondLst>
                                    <p:cond delay="0"/>
                                  </p:stCondLst>
                                  <p:childTnLst>
                                    <p:animEffect transition="out" filter="fade">
                                      <p:cBhvr>
                                        <p:cTn id="13" dur="2000" tmFilter="0, 0; .2, .5; .8, .5; 1, 0"/>
                                        <p:tgtEl>
                                          <p:spTgt spid="2">
                                            <p:txEl>
                                              <p:pRg st="2" end="2"/>
                                            </p:txEl>
                                          </p:spTgt>
                                        </p:tgtEl>
                                      </p:cBhvr>
                                    </p:animEffect>
                                    <p:animScale>
                                      <p:cBhvr>
                                        <p:cTn id="14" dur="1000" autoRev="1" fill="hold"/>
                                        <p:tgtEl>
                                          <p:spTgt spid="2">
                                            <p:txEl>
                                              <p:pRg st="2" end="2"/>
                                            </p:txEl>
                                          </p:spTgt>
                                        </p:tgtEl>
                                      </p:cBhvr>
                                      <p:by x="105000" y="105000"/>
                                    </p:animScale>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childTnLst>
                                </p:cTn>
                              </p:par>
                              <p:par>
                                <p:cTn id="33" presetID="41" presetClass="path" presetSubtype="0" accel="50000" decel="50000" fill="hold" nodeType="withEffect">
                                  <p:stCondLst>
                                    <p:cond delay="5000"/>
                                  </p:stCondLst>
                                  <p:childTnLst>
                                    <p:animMotion origin="layout" path="M 0 0  c -0.004 -0.01067  -0.018 -0.02133  -0.023 -0.02133  c -0.031 0  -0.063 0.16667  -0.063 0.33333  c 0 -0.084  -0.016 -0.16667  -0.031 -0.16667  c -0.016 0  -0.031 0.084  -0.031 0.16667  c 0 -0.04133  -0.008 -0.084  -0.016 -0.084  c -0.008 0  -0.016 0.04133  -0.016 0.084  c 0 -0.02133  -0.004 -0.04133  -0.008 -0.04133  c -0.004 0  -0.008 0.02133  -0.008 0.04133  c 0 -0.01067  -0.002 -0.02133  -0.004 -0.02133  c -0.001 0  -0.004 0.01067  -0.004 0.02133  c 0 -0.00533  -0.001 -0.01067  -0.002 -0.01067  c 0 -0.00133  -0.002 0.00533  -0.002 0.01067  c 0 -0.00267  0 -0.00533  -0.001 -0.00533  c 0 0.00133  -0.001 0.00267  -0.001 0.00533  c 0 -0.00133  0 -0.00267  0 -0.004  c -0.001 0  -0.001 0.00133  -0.001 0.00267  c -0.001 0  -0.001 -0.00133  -0.001 -0.00267  c -0.001 0  -0.001 0.00133  -0.001 0.00267  E" pathEditMode="relative" ptsTypes="">
                                      <p:cBhvr>
                                        <p:cTn id="34" dur="2000" fill="hold"/>
                                        <p:tgtEl>
                                          <p:spTgt spid="3"/>
                                        </p:tgtEl>
                                        <p:attrNameLst>
                                          <p:attrName>ppt_x</p:attrName>
                                          <p:attrName>ppt_y</p:attrName>
                                        </p:attrNameLst>
                                      </p:cBhvr>
                                    </p:animMotion>
                                  </p:childTnLst>
                                </p:cTn>
                              </p:par>
                              <p:par>
                                <p:cTn id="35" presetID="54" presetClass="path" presetSubtype="0" accel="50000" decel="50000" fill="hold" nodeType="withEffect">
                                  <p:stCondLst>
                                    <p:cond delay="5000"/>
                                  </p:stCondLst>
                                  <p:childTnLst>
                                    <p:animMotion origin="layout" path="M 0 0  c 0.004 -0.01067  0.018 -0.02133  0.023 -0.02133  c 0.031 0  0.063 0.16667  0.063 0.33333  c 0 -0.084  0.016 -0.16667  0.031 -0.16667  c 0.016 0  0.031 0.084  0.031 0.16667  c 0 -0.04133  0.008 -0.084  0.016 -0.084  c 0.008 0  0.016 0.04133  0.016 0.084  c 0 -0.02133  0.004 -0.04133  0.008 -0.04133  c 0.004 0  0.008 0.02133  0.008 0.04133  c 0 -0.01067  0.002 -0.02133  0.004 -0.02133  c 0.001 0  0.004 0.01067  0.004 0.02133  c 0 -0.00533  0.001 -0.01067  0.002 -0.01067  c 0 0.00133  0.002 0.00533  0.002 0.01067  c 0 -0.00267  0 -0.00533  0.001 -0.00533  c 0 0.00133  0.001 0.00267  0.001 0.00533  c 0 -0.00133  0 -0.00267  0 -0.004  c 0.001 0  0.001 0.00133  0.001 0.00267  c 0.001 0  0.001 -0.00133  0.001 -0.00267  c 0.001 0  0.001 0.00133  0.001 0.00267  E" pathEditMode="relative" ptsTypes="">
                                      <p:cBhvr>
                                        <p:cTn id="36" dur="2000" fill="hold"/>
                                        <p:tgtEl>
                                          <p:spTgt spid="4"/>
                                        </p:tgtEl>
                                        <p:attrNameLst>
                                          <p:attrName>ppt_x</p:attrName>
                                          <p:attrName>ppt_y</p:attrName>
                                        </p:attrNameLst>
                                      </p:cBhvr>
                                    </p:animMotion>
                                  </p:childTnLst>
                                </p:cTn>
                              </p:par>
                            </p:childTnLst>
                          </p:cTn>
                        </p:par>
                        <p:par>
                          <p:cTn id="37" fill="hold">
                            <p:stCondLst>
                              <p:cond delay="7000"/>
                            </p:stCondLst>
                            <p:childTnLst>
                              <p:par>
                                <p:cTn id="38" presetID="37" presetClass="entr" presetSubtype="0"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3000"/>
                                        <p:tgtEl>
                                          <p:spTgt spid="16"/>
                                        </p:tgtEl>
                                      </p:cBhvr>
                                    </p:animEffect>
                                    <p:anim calcmode="lin" valueType="num">
                                      <p:cBhvr>
                                        <p:cTn id="41" dur="3000" fill="hold"/>
                                        <p:tgtEl>
                                          <p:spTgt spid="16"/>
                                        </p:tgtEl>
                                        <p:attrNameLst>
                                          <p:attrName>ppt_x</p:attrName>
                                        </p:attrNameLst>
                                      </p:cBhvr>
                                      <p:tavLst>
                                        <p:tav tm="0">
                                          <p:val>
                                            <p:strVal val="#ppt_x"/>
                                          </p:val>
                                        </p:tav>
                                        <p:tav tm="100000">
                                          <p:val>
                                            <p:strVal val="#ppt_x"/>
                                          </p:val>
                                        </p:tav>
                                      </p:tavLst>
                                    </p:anim>
                                    <p:anim calcmode="lin" valueType="num">
                                      <p:cBhvr>
                                        <p:cTn id="42" dur="2700" decel="100000" fill="hold"/>
                                        <p:tgtEl>
                                          <p:spTgt spid="16"/>
                                        </p:tgtEl>
                                        <p:attrNameLst>
                                          <p:attrName>ppt_y</p:attrName>
                                        </p:attrNameLst>
                                      </p:cBhvr>
                                      <p:tavLst>
                                        <p:tav tm="0">
                                          <p:val>
                                            <p:strVal val="#ppt_y+1"/>
                                          </p:val>
                                        </p:tav>
                                        <p:tav tm="100000">
                                          <p:val>
                                            <p:strVal val="#ppt_y-.03"/>
                                          </p:val>
                                        </p:tav>
                                      </p:tavLst>
                                    </p:anim>
                                    <p:anim calcmode="lin" valueType="num">
                                      <p:cBhvr>
                                        <p:cTn id="43" dur="300" accel="100000" fill="hold">
                                          <p:stCondLst>
                                            <p:cond delay="27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extBox 1"/>
          <p:cNvSpPr txBox="1"/>
          <p:nvPr/>
        </p:nvSpPr>
        <p:spPr>
          <a:xfrm>
            <a:off x="304800" y="76200"/>
            <a:ext cx="8610600" cy="6555641"/>
          </a:xfrm>
          <a:prstGeom prst="rect">
            <a:avLst/>
          </a:prstGeom>
          <a:noFill/>
        </p:spPr>
        <p:txBody>
          <a:bodyPr wrap="square" rtlCol="0">
            <a:spAutoFit/>
          </a:bodyPr>
          <a:lstStyle/>
          <a:p>
            <a:r>
              <a:rPr lang="en-US" sz="3600" b="1" u="sng" dirty="0" smtClean="0">
                <a:solidFill>
                  <a:schemeClr val="bg1"/>
                </a:solidFill>
                <a:latin typeface="Comic Sans MS" pitchFamily="66" charset="0"/>
              </a:rPr>
              <a:t>The Lower Brain</a:t>
            </a:r>
          </a:p>
          <a:p>
            <a:endParaRPr lang="en-US" sz="2400" b="1" u="sng" dirty="0" smtClean="0">
              <a:solidFill>
                <a:schemeClr val="bg1"/>
              </a:solidFill>
              <a:latin typeface="Comic Sans MS" pitchFamily="66" charset="0"/>
            </a:endParaRPr>
          </a:p>
          <a:p>
            <a:pPr indent="457200">
              <a:tabLst>
                <a:tab pos="457200" algn="l"/>
              </a:tabLst>
            </a:pPr>
            <a:r>
              <a:rPr lang="en-US" sz="2400" dirty="0" smtClean="0">
                <a:solidFill>
                  <a:schemeClr val="bg1"/>
                </a:solidFill>
                <a:latin typeface="Comic Sans MS" pitchFamily="66" charset="0"/>
              </a:rPr>
              <a:t>Deep inside the skull lies the lower brain, with the 	cerebral cortex fitting over and around it.</a:t>
            </a:r>
          </a:p>
          <a:p>
            <a:pPr indent="457200">
              <a:tabLst>
                <a:tab pos="457200" algn="l"/>
              </a:tabLst>
            </a:pPr>
            <a:endParaRPr lang="en-US" sz="2400" dirty="0" smtClean="0">
              <a:solidFill>
                <a:schemeClr val="bg1"/>
              </a:solidFill>
              <a:latin typeface="Comic Sans MS" pitchFamily="66" charset="0"/>
            </a:endParaRPr>
          </a:p>
          <a:p>
            <a:pPr indent="457200">
              <a:tabLst>
                <a:tab pos="457200" algn="l"/>
              </a:tabLst>
            </a:pPr>
            <a:r>
              <a:rPr lang="en-US" sz="2000" dirty="0" smtClean="0">
                <a:solidFill>
                  <a:schemeClr val="bg1"/>
                </a:solidFill>
                <a:latin typeface="Comic Sans MS" pitchFamily="66" charset="0"/>
              </a:rPr>
              <a:t>	The word “cortex” means “bark,” as on a tree.  </a:t>
            </a:r>
            <a:endParaRPr lang="en-US" sz="1600" dirty="0" smtClean="0">
              <a:solidFill>
                <a:schemeClr val="bg1"/>
              </a:solidFill>
              <a:latin typeface="Comic Sans MS" pitchFamily="66" charset="0"/>
            </a:endParaRPr>
          </a:p>
          <a:p>
            <a:pPr indent="457200">
              <a:tabLst>
                <a:tab pos="457200" algn="l"/>
              </a:tabLst>
            </a:pPr>
            <a:endParaRPr lang="en-US" sz="2000" b="1" u="sng" dirty="0" smtClean="0">
              <a:solidFill>
                <a:schemeClr val="bg1"/>
              </a:solidFill>
              <a:latin typeface="Comic Sans MS" pitchFamily="66" charset="0"/>
            </a:endParaRPr>
          </a:p>
          <a:p>
            <a:pPr>
              <a:tabLst>
                <a:tab pos="457200" algn="l"/>
              </a:tabLst>
            </a:pPr>
            <a:r>
              <a:rPr lang="en-US" sz="2000" dirty="0" smtClean="0">
                <a:solidFill>
                  <a:schemeClr val="bg1"/>
                </a:solidFill>
                <a:latin typeface="Comic Sans MS" pitchFamily="66" charset="0"/>
              </a:rPr>
              <a:t>	For most human responses (with the exception of automatic 	responses), the cortex influences the lower units; they, in turn, 	influence the cortex.</a:t>
            </a:r>
          </a:p>
          <a:p>
            <a:pPr>
              <a:tabLst>
                <a:tab pos="457200" algn="l"/>
              </a:tabLst>
            </a:pPr>
            <a:endParaRPr lang="en-US" sz="2000" b="1" u="sng" dirty="0" smtClean="0">
              <a:solidFill>
                <a:schemeClr val="bg1"/>
              </a:solidFill>
              <a:latin typeface="Comic Sans MS" pitchFamily="66" charset="0"/>
            </a:endParaRPr>
          </a:p>
          <a:p>
            <a:pPr>
              <a:tabLst>
                <a:tab pos="457200" algn="l"/>
              </a:tabLst>
            </a:pPr>
            <a:r>
              <a:rPr lang="en-US" sz="2400" b="1" u="sng" dirty="0" smtClean="0">
                <a:solidFill>
                  <a:schemeClr val="bg1"/>
                </a:solidFill>
                <a:latin typeface="Comic Sans MS" pitchFamily="66" charset="0"/>
              </a:rPr>
              <a:t>The Thalamus</a:t>
            </a:r>
          </a:p>
          <a:p>
            <a:pPr>
              <a:tabLst>
                <a:tab pos="457200" algn="l"/>
              </a:tabLst>
            </a:pPr>
            <a:endParaRPr lang="en-US" sz="2000" b="1" u="sng" dirty="0" smtClean="0">
              <a:solidFill>
                <a:schemeClr val="bg1"/>
              </a:solidFill>
              <a:latin typeface="Comic Sans MS" pitchFamily="66" charset="0"/>
            </a:endParaRPr>
          </a:p>
          <a:p>
            <a:pPr>
              <a:tabLst>
                <a:tab pos="457200" algn="l"/>
              </a:tabLst>
            </a:pPr>
            <a:r>
              <a:rPr lang="en-US" sz="2400" dirty="0" smtClean="0">
                <a:solidFill>
                  <a:schemeClr val="bg1"/>
                </a:solidFill>
                <a:latin typeface="Comic Sans MS" pitchFamily="66" charset="0"/>
              </a:rPr>
              <a:t>	An oval mass of nerve cells </a:t>
            </a:r>
          </a:p>
          <a:p>
            <a:pPr>
              <a:tabLst>
                <a:tab pos="457200" algn="l"/>
              </a:tabLst>
            </a:pPr>
            <a:r>
              <a:rPr lang="en-US" sz="2400" dirty="0" smtClean="0">
                <a:solidFill>
                  <a:schemeClr val="bg1"/>
                </a:solidFill>
                <a:latin typeface="Comic Sans MS" pitchFamily="66" charset="0"/>
              </a:rPr>
              <a:t>	that acts as a </a:t>
            </a:r>
            <a:r>
              <a:rPr lang="en-US" sz="2400" b="1" dirty="0" smtClean="0">
                <a:solidFill>
                  <a:schemeClr val="bg1"/>
                </a:solidFill>
                <a:latin typeface="Comic Sans MS" pitchFamily="66" charset="0"/>
              </a:rPr>
              <a:t>relay station </a:t>
            </a:r>
            <a:r>
              <a:rPr lang="en-US" sz="2400" dirty="0" smtClean="0">
                <a:solidFill>
                  <a:schemeClr val="bg1"/>
                </a:solidFill>
                <a:latin typeface="Comic Sans MS" pitchFamily="66" charset="0"/>
              </a:rPr>
              <a:t>	</a:t>
            </a:r>
          </a:p>
          <a:p>
            <a:pPr>
              <a:tabLst>
                <a:tab pos="457200" algn="l"/>
              </a:tabLst>
            </a:pPr>
            <a:r>
              <a:rPr lang="en-US" sz="2400" dirty="0" smtClean="0">
                <a:solidFill>
                  <a:schemeClr val="bg1"/>
                </a:solidFill>
                <a:latin typeface="Comic Sans MS" pitchFamily="66" charset="0"/>
              </a:rPr>
              <a:t>	to send </a:t>
            </a:r>
            <a:r>
              <a:rPr lang="en-US" sz="2400" b="1" dirty="0" smtClean="0">
                <a:solidFill>
                  <a:schemeClr val="bg1"/>
                </a:solidFill>
                <a:latin typeface="Comic Sans MS" pitchFamily="66" charset="0"/>
              </a:rPr>
              <a:t>incoming</a:t>
            </a:r>
            <a:r>
              <a:rPr lang="en-US" sz="2400" dirty="0" smtClean="0">
                <a:solidFill>
                  <a:schemeClr val="bg1"/>
                </a:solidFill>
                <a:latin typeface="Comic Sans MS" pitchFamily="66" charset="0"/>
              </a:rPr>
              <a:t> and </a:t>
            </a:r>
            <a:r>
              <a:rPr lang="en-US" sz="2400" b="1" dirty="0" smtClean="0">
                <a:solidFill>
                  <a:schemeClr val="bg1"/>
                </a:solidFill>
                <a:latin typeface="Comic Sans MS" pitchFamily="66" charset="0"/>
              </a:rPr>
              <a:t>outgoing </a:t>
            </a:r>
          </a:p>
          <a:p>
            <a:pPr>
              <a:tabLst>
                <a:tab pos="457200" algn="l"/>
              </a:tabLst>
            </a:pPr>
            <a:r>
              <a:rPr lang="en-US" sz="2400" dirty="0" smtClean="0">
                <a:solidFill>
                  <a:schemeClr val="bg1"/>
                </a:solidFill>
                <a:latin typeface="Comic Sans MS" pitchFamily="66" charset="0"/>
              </a:rPr>
              <a:t>	messages to and from 	various </a:t>
            </a:r>
          </a:p>
          <a:p>
            <a:pPr>
              <a:tabLst>
                <a:tab pos="457200" algn="l"/>
              </a:tabLst>
            </a:pPr>
            <a:r>
              <a:rPr lang="en-US" sz="2400" dirty="0" smtClean="0">
                <a:solidFill>
                  <a:schemeClr val="bg1"/>
                </a:solidFill>
                <a:latin typeface="Comic Sans MS" pitchFamily="66" charset="0"/>
              </a:rPr>
              <a:t>	parts of the brain.</a:t>
            </a:r>
            <a:endParaRPr lang="en-US" dirty="0">
              <a:solidFill>
                <a:schemeClr val="bg1"/>
              </a:solidFill>
            </a:endParaRPr>
          </a:p>
        </p:txBody>
      </p:sp>
      <p:grpSp>
        <p:nvGrpSpPr>
          <p:cNvPr id="5" name="Group 4"/>
          <p:cNvGrpSpPr/>
          <p:nvPr/>
        </p:nvGrpSpPr>
        <p:grpSpPr>
          <a:xfrm>
            <a:off x="5257800" y="3657600"/>
            <a:ext cx="3440906" cy="2590800"/>
            <a:chOff x="5257800" y="3657600"/>
            <a:chExt cx="3440906" cy="2590800"/>
          </a:xfrm>
        </p:grpSpPr>
        <p:pic>
          <p:nvPicPr>
            <p:cNvPr id="6" name="Picture 5" descr="brain-cross section.jpg"/>
            <p:cNvPicPr>
              <a:picLocks noChangeAspect="1"/>
            </p:cNvPicPr>
            <p:nvPr/>
          </p:nvPicPr>
          <p:blipFill>
            <a:blip r:embed="rId3"/>
            <a:stretch>
              <a:fillRect/>
            </a:stretch>
          </p:blipFill>
          <p:spPr>
            <a:xfrm>
              <a:off x="5257800" y="3657600"/>
              <a:ext cx="3440906" cy="2590800"/>
            </a:xfrm>
            <a:prstGeom prst="rect">
              <a:avLst/>
            </a:prstGeom>
          </p:spPr>
        </p:pic>
        <p:sp>
          <p:nvSpPr>
            <p:cNvPr id="7" name="Oval 6"/>
            <p:cNvSpPr/>
            <p:nvPr/>
          </p:nvSpPr>
          <p:spPr>
            <a:xfrm>
              <a:off x="6705600" y="4724400"/>
              <a:ext cx="7620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1000" fill="hold"/>
                                        <p:tgtEl>
                                          <p:spTgt spid="2">
                                            <p:txEl>
                                              <p:pRg st="2" end="2"/>
                                            </p:txEl>
                                          </p:spTgt>
                                        </p:tgtEl>
                                        <p:attrNameLst>
                                          <p:attrName>ppt_x</p:attrName>
                                        </p:attrNameLst>
                                      </p:cBhvr>
                                      <p:tavLst>
                                        <p:tav tm="0">
                                          <p:val>
                                            <p:strVal val="#ppt_x-.2"/>
                                          </p:val>
                                        </p:tav>
                                        <p:tav tm="100000">
                                          <p:val>
                                            <p:strVal val="#ppt_x"/>
                                          </p:val>
                                        </p:tav>
                                      </p:tavLst>
                                    </p:anim>
                                    <p:anim calcmode="lin" valueType="num">
                                      <p:cBhvr>
                                        <p:cTn id="15" dur="1000" fill="hold"/>
                                        <p:tgtEl>
                                          <p:spTgt spid="2">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
                                            <p:txEl>
                                              <p:pRg st="2" end="2"/>
                                            </p:txEl>
                                          </p:spTgt>
                                        </p:tgtEl>
                                      </p:cBhvr>
                                    </p:animEffect>
                                  </p:childTnLst>
                                </p:cTn>
                              </p:par>
                              <p:par>
                                <p:cTn id="17" presetID="29"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p:cTn id="19" dur="1000" fill="hold"/>
                                        <p:tgtEl>
                                          <p:spTgt spid="2">
                                            <p:txEl>
                                              <p:pRg st="4" end="4"/>
                                            </p:txEl>
                                          </p:spTgt>
                                        </p:tgtEl>
                                        <p:attrNameLst>
                                          <p:attrName>ppt_x</p:attrName>
                                        </p:attrNameLst>
                                      </p:cBhvr>
                                      <p:tavLst>
                                        <p:tav tm="0">
                                          <p:val>
                                            <p:strVal val="#ppt_x-.2"/>
                                          </p:val>
                                        </p:tav>
                                        <p:tav tm="100000">
                                          <p:val>
                                            <p:strVal val="#ppt_x"/>
                                          </p:val>
                                        </p:tav>
                                      </p:tavLst>
                                    </p:anim>
                                    <p:anim calcmode="lin" valueType="num">
                                      <p:cBhvr>
                                        <p:cTn id="20" dur="1000" fill="hold"/>
                                        <p:tgtEl>
                                          <p:spTgt spid="2">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2">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nodeType="clickEffect">
                                  <p:stCondLst>
                                    <p:cond delay="0"/>
                                  </p:stCondLst>
                                  <p:childTnLst>
                                    <p:set>
                                      <p:cBhvr>
                                        <p:cTn id="25" dur="1" fill="hold">
                                          <p:stCondLst>
                                            <p:cond delay="0"/>
                                          </p:stCondLst>
                                        </p:cTn>
                                        <p:tgtEl>
                                          <p:spTgt spid="2">
                                            <p:txEl>
                                              <p:pRg st="6" end="6"/>
                                            </p:txEl>
                                          </p:spTgt>
                                        </p:tgtEl>
                                        <p:attrNameLst>
                                          <p:attrName>style.visibility</p:attrName>
                                        </p:attrNameLst>
                                      </p:cBhvr>
                                      <p:to>
                                        <p:strVal val="visible"/>
                                      </p:to>
                                    </p:set>
                                    <p:anim calcmode="lin" valueType="num">
                                      <p:cBhvr>
                                        <p:cTn id="26" dur="1000" fill="hold"/>
                                        <p:tgtEl>
                                          <p:spTgt spid="2">
                                            <p:txEl>
                                              <p:pRg st="6" end="6"/>
                                            </p:txEl>
                                          </p:spTgt>
                                        </p:tgtEl>
                                        <p:attrNameLst>
                                          <p:attrName>ppt_x</p:attrName>
                                        </p:attrNameLst>
                                      </p:cBhvr>
                                      <p:tavLst>
                                        <p:tav tm="0">
                                          <p:val>
                                            <p:strVal val="#ppt_x-.2"/>
                                          </p:val>
                                        </p:tav>
                                        <p:tav tm="100000">
                                          <p:val>
                                            <p:strVal val="#ppt_x"/>
                                          </p:val>
                                        </p:tav>
                                      </p:tavLst>
                                    </p:anim>
                                    <p:anim calcmode="lin" valueType="num">
                                      <p:cBhvr>
                                        <p:cTn id="27" dur="1000" fill="hold"/>
                                        <p:tgtEl>
                                          <p:spTgt spid="2">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28" dur="1000"/>
                                        <p:tgtEl>
                                          <p:spTgt spid="2">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9" presetClass="entr" presetSubtype="0" fill="hold" nodeType="click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anim calcmode="lin" valueType="num">
                                      <p:cBhvr>
                                        <p:cTn id="33" dur="1000" fill="hold"/>
                                        <p:tgtEl>
                                          <p:spTgt spid="2">
                                            <p:txEl>
                                              <p:pRg st="8" end="8"/>
                                            </p:txEl>
                                          </p:spTgt>
                                        </p:tgtEl>
                                        <p:attrNameLst>
                                          <p:attrName>ppt_x</p:attrName>
                                        </p:attrNameLst>
                                      </p:cBhvr>
                                      <p:tavLst>
                                        <p:tav tm="0">
                                          <p:val>
                                            <p:strVal val="#ppt_x-.2"/>
                                          </p:val>
                                        </p:tav>
                                        <p:tav tm="100000">
                                          <p:val>
                                            <p:strVal val="#ppt_x"/>
                                          </p:val>
                                        </p:tav>
                                      </p:tavLst>
                                    </p:anim>
                                    <p:anim calcmode="lin" valueType="num">
                                      <p:cBhvr>
                                        <p:cTn id="34" dur="1000" fill="hold"/>
                                        <p:tgtEl>
                                          <p:spTgt spid="2">
                                            <p:txEl>
                                              <p:pRg st="8" end="8"/>
                                            </p:txEl>
                                          </p:spTgt>
                                        </p:tgtEl>
                                        <p:attrNameLst>
                                          <p:attrName>ppt_y</p:attrName>
                                        </p:attrNameLst>
                                      </p:cBhvr>
                                      <p:tavLst>
                                        <p:tav tm="0">
                                          <p:val>
                                            <p:strVal val="#ppt_y"/>
                                          </p:val>
                                        </p:tav>
                                        <p:tav tm="100000">
                                          <p:val>
                                            <p:strVal val="#ppt_y"/>
                                          </p:val>
                                        </p:tav>
                                      </p:tavLst>
                                    </p:anim>
                                    <p:animEffect transition="in" filter="wipe(right)" prLst="gradientSize: 0.1">
                                      <p:cBhvr>
                                        <p:cTn id="35" dur="1000"/>
                                        <p:tgtEl>
                                          <p:spTgt spid="2">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9" presetClass="entr" presetSubtype="0" fill="hold" nodeType="clickEffect">
                                  <p:stCondLst>
                                    <p:cond delay="0"/>
                                  </p:stCondLst>
                                  <p:childTnLst>
                                    <p:set>
                                      <p:cBhvr>
                                        <p:cTn id="39" dur="1" fill="hold">
                                          <p:stCondLst>
                                            <p:cond delay="0"/>
                                          </p:stCondLst>
                                        </p:cTn>
                                        <p:tgtEl>
                                          <p:spTgt spid="2">
                                            <p:txEl>
                                              <p:pRg st="10" end="10"/>
                                            </p:txEl>
                                          </p:spTgt>
                                        </p:tgtEl>
                                        <p:attrNameLst>
                                          <p:attrName>style.visibility</p:attrName>
                                        </p:attrNameLst>
                                      </p:cBhvr>
                                      <p:to>
                                        <p:strVal val="visible"/>
                                      </p:to>
                                    </p:set>
                                    <p:anim calcmode="lin" valueType="num">
                                      <p:cBhvr>
                                        <p:cTn id="40" dur="1000" fill="hold"/>
                                        <p:tgtEl>
                                          <p:spTgt spid="2">
                                            <p:txEl>
                                              <p:pRg st="10" end="10"/>
                                            </p:txEl>
                                          </p:spTgt>
                                        </p:tgtEl>
                                        <p:attrNameLst>
                                          <p:attrName>ppt_x</p:attrName>
                                        </p:attrNameLst>
                                      </p:cBhvr>
                                      <p:tavLst>
                                        <p:tav tm="0">
                                          <p:val>
                                            <p:strVal val="#ppt_x-.2"/>
                                          </p:val>
                                        </p:tav>
                                        <p:tav tm="100000">
                                          <p:val>
                                            <p:strVal val="#ppt_x"/>
                                          </p:val>
                                        </p:tav>
                                      </p:tavLst>
                                    </p:anim>
                                    <p:anim calcmode="lin" valueType="num">
                                      <p:cBhvr>
                                        <p:cTn id="41" dur="1000" fill="hold"/>
                                        <p:tgtEl>
                                          <p:spTgt spid="2">
                                            <p:txEl>
                                              <p:pRg st="10" end="10"/>
                                            </p:txEl>
                                          </p:spTgt>
                                        </p:tgtEl>
                                        <p:attrNameLst>
                                          <p:attrName>ppt_y</p:attrName>
                                        </p:attrNameLst>
                                      </p:cBhvr>
                                      <p:tavLst>
                                        <p:tav tm="0">
                                          <p:val>
                                            <p:strVal val="#ppt_y"/>
                                          </p:val>
                                        </p:tav>
                                        <p:tav tm="100000">
                                          <p:val>
                                            <p:strVal val="#ppt_y"/>
                                          </p:val>
                                        </p:tav>
                                      </p:tavLst>
                                    </p:anim>
                                    <p:animEffect transition="in" filter="wipe(right)" prLst="gradientSize: 0.1">
                                      <p:cBhvr>
                                        <p:cTn id="42" dur="1000"/>
                                        <p:tgtEl>
                                          <p:spTgt spid="2">
                                            <p:txEl>
                                              <p:pRg st="10" end="10"/>
                                            </p:txEl>
                                          </p:spTgt>
                                        </p:tgtEl>
                                      </p:cBhvr>
                                    </p:animEffect>
                                  </p:childTnLst>
                                </p:cTn>
                              </p:par>
                              <p:par>
                                <p:cTn id="43" presetID="29" presetClass="entr" presetSubtype="0" fill="hold" nodeType="withEffect">
                                  <p:stCondLst>
                                    <p:cond delay="0"/>
                                  </p:stCondLst>
                                  <p:childTnLst>
                                    <p:set>
                                      <p:cBhvr>
                                        <p:cTn id="44" dur="1" fill="hold">
                                          <p:stCondLst>
                                            <p:cond delay="0"/>
                                          </p:stCondLst>
                                        </p:cTn>
                                        <p:tgtEl>
                                          <p:spTgt spid="2">
                                            <p:txEl>
                                              <p:pRg st="11" end="11"/>
                                            </p:txEl>
                                          </p:spTgt>
                                        </p:tgtEl>
                                        <p:attrNameLst>
                                          <p:attrName>style.visibility</p:attrName>
                                        </p:attrNameLst>
                                      </p:cBhvr>
                                      <p:to>
                                        <p:strVal val="visible"/>
                                      </p:to>
                                    </p:set>
                                    <p:anim calcmode="lin" valueType="num">
                                      <p:cBhvr>
                                        <p:cTn id="45" dur="1000" fill="hold"/>
                                        <p:tgtEl>
                                          <p:spTgt spid="2">
                                            <p:txEl>
                                              <p:pRg st="11" end="11"/>
                                            </p:txEl>
                                          </p:spTgt>
                                        </p:tgtEl>
                                        <p:attrNameLst>
                                          <p:attrName>ppt_x</p:attrName>
                                        </p:attrNameLst>
                                      </p:cBhvr>
                                      <p:tavLst>
                                        <p:tav tm="0">
                                          <p:val>
                                            <p:strVal val="#ppt_x-.2"/>
                                          </p:val>
                                        </p:tav>
                                        <p:tav tm="100000">
                                          <p:val>
                                            <p:strVal val="#ppt_x"/>
                                          </p:val>
                                        </p:tav>
                                      </p:tavLst>
                                    </p:anim>
                                    <p:anim calcmode="lin" valueType="num">
                                      <p:cBhvr>
                                        <p:cTn id="46" dur="1000" fill="hold"/>
                                        <p:tgtEl>
                                          <p:spTgt spid="2">
                                            <p:txEl>
                                              <p:pRg st="11" end="11"/>
                                            </p:txEl>
                                          </p:spTgt>
                                        </p:tgtEl>
                                        <p:attrNameLst>
                                          <p:attrName>ppt_y</p:attrName>
                                        </p:attrNameLst>
                                      </p:cBhvr>
                                      <p:tavLst>
                                        <p:tav tm="0">
                                          <p:val>
                                            <p:strVal val="#ppt_y"/>
                                          </p:val>
                                        </p:tav>
                                        <p:tav tm="100000">
                                          <p:val>
                                            <p:strVal val="#ppt_y"/>
                                          </p:val>
                                        </p:tav>
                                      </p:tavLst>
                                    </p:anim>
                                    <p:animEffect transition="in" filter="wipe(right)" prLst="gradientSize: 0.1">
                                      <p:cBhvr>
                                        <p:cTn id="47" dur="1000"/>
                                        <p:tgtEl>
                                          <p:spTgt spid="2">
                                            <p:txEl>
                                              <p:pRg st="11" end="11"/>
                                            </p:txEl>
                                          </p:spTgt>
                                        </p:tgtEl>
                                      </p:cBhvr>
                                    </p:animEffect>
                                  </p:childTnLst>
                                </p:cTn>
                              </p:par>
                              <p:par>
                                <p:cTn id="48" presetID="29" presetClass="entr" presetSubtype="0" fill="hold" nodeType="withEffect">
                                  <p:stCondLst>
                                    <p:cond delay="0"/>
                                  </p:stCondLst>
                                  <p:childTnLst>
                                    <p:set>
                                      <p:cBhvr>
                                        <p:cTn id="49" dur="1" fill="hold">
                                          <p:stCondLst>
                                            <p:cond delay="0"/>
                                          </p:stCondLst>
                                        </p:cTn>
                                        <p:tgtEl>
                                          <p:spTgt spid="2">
                                            <p:txEl>
                                              <p:pRg st="12" end="12"/>
                                            </p:txEl>
                                          </p:spTgt>
                                        </p:tgtEl>
                                        <p:attrNameLst>
                                          <p:attrName>style.visibility</p:attrName>
                                        </p:attrNameLst>
                                      </p:cBhvr>
                                      <p:to>
                                        <p:strVal val="visible"/>
                                      </p:to>
                                    </p:set>
                                    <p:anim calcmode="lin" valueType="num">
                                      <p:cBhvr>
                                        <p:cTn id="50" dur="1000" fill="hold"/>
                                        <p:tgtEl>
                                          <p:spTgt spid="2">
                                            <p:txEl>
                                              <p:pRg st="12" end="12"/>
                                            </p:txEl>
                                          </p:spTgt>
                                        </p:tgtEl>
                                        <p:attrNameLst>
                                          <p:attrName>ppt_x</p:attrName>
                                        </p:attrNameLst>
                                      </p:cBhvr>
                                      <p:tavLst>
                                        <p:tav tm="0">
                                          <p:val>
                                            <p:strVal val="#ppt_x-.2"/>
                                          </p:val>
                                        </p:tav>
                                        <p:tav tm="100000">
                                          <p:val>
                                            <p:strVal val="#ppt_x"/>
                                          </p:val>
                                        </p:tav>
                                      </p:tavLst>
                                    </p:anim>
                                    <p:anim calcmode="lin" valueType="num">
                                      <p:cBhvr>
                                        <p:cTn id="51" dur="1000" fill="hold"/>
                                        <p:tgtEl>
                                          <p:spTgt spid="2">
                                            <p:txEl>
                                              <p:pRg st="12" end="12"/>
                                            </p:txEl>
                                          </p:spTgt>
                                        </p:tgtEl>
                                        <p:attrNameLst>
                                          <p:attrName>ppt_y</p:attrName>
                                        </p:attrNameLst>
                                      </p:cBhvr>
                                      <p:tavLst>
                                        <p:tav tm="0">
                                          <p:val>
                                            <p:strVal val="#ppt_y"/>
                                          </p:val>
                                        </p:tav>
                                        <p:tav tm="100000">
                                          <p:val>
                                            <p:strVal val="#ppt_y"/>
                                          </p:val>
                                        </p:tav>
                                      </p:tavLst>
                                    </p:anim>
                                    <p:animEffect transition="in" filter="wipe(right)" prLst="gradientSize: 0.1">
                                      <p:cBhvr>
                                        <p:cTn id="52" dur="1000"/>
                                        <p:tgtEl>
                                          <p:spTgt spid="2">
                                            <p:txEl>
                                              <p:pRg st="12" end="12"/>
                                            </p:txEl>
                                          </p:spTgt>
                                        </p:tgtEl>
                                      </p:cBhvr>
                                    </p:animEffect>
                                  </p:childTnLst>
                                </p:cTn>
                              </p:par>
                              <p:par>
                                <p:cTn id="53" presetID="29" presetClass="entr" presetSubtype="0" fill="hold" nodeType="withEffect">
                                  <p:stCondLst>
                                    <p:cond delay="0"/>
                                  </p:stCondLst>
                                  <p:childTnLst>
                                    <p:set>
                                      <p:cBhvr>
                                        <p:cTn id="54" dur="1" fill="hold">
                                          <p:stCondLst>
                                            <p:cond delay="0"/>
                                          </p:stCondLst>
                                        </p:cTn>
                                        <p:tgtEl>
                                          <p:spTgt spid="2">
                                            <p:txEl>
                                              <p:pRg st="13" end="13"/>
                                            </p:txEl>
                                          </p:spTgt>
                                        </p:tgtEl>
                                        <p:attrNameLst>
                                          <p:attrName>style.visibility</p:attrName>
                                        </p:attrNameLst>
                                      </p:cBhvr>
                                      <p:to>
                                        <p:strVal val="visible"/>
                                      </p:to>
                                    </p:set>
                                    <p:anim calcmode="lin" valueType="num">
                                      <p:cBhvr>
                                        <p:cTn id="55" dur="1000" fill="hold"/>
                                        <p:tgtEl>
                                          <p:spTgt spid="2">
                                            <p:txEl>
                                              <p:pRg st="13" end="13"/>
                                            </p:txEl>
                                          </p:spTgt>
                                        </p:tgtEl>
                                        <p:attrNameLst>
                                          <p:attrName>ppt_x</p:attrName>
                                        </p:attrNameLst>
                                      </p:cBhvr>
                                      <p:tavLst>
                                        <p:tav tm="0">
                                          <p:val>
                                            <p:strVal val="#ppt_x-.2"/>
                                          </p:val>
                                        </p:tav>
                                        <p:tav tm="100000">
                                          <p:val>
                                            <p:strVal val="#ppt_x"/>
                                          </p:val>
                                        </p:tav>
                                      </p:tavLst>
                                    </p:anim>
                                    <p:anim calcmode="lin" valueType="num">
                                      <p:cBhvr>
                                        <p:cTn id="56" dur="1000" fill="hold"/>
                                        <p:tgtEl>
                                          <p:spTgt spid="2">
                                            <p:txEl>
                                              <p:pRg st="13" end="13"/>
                                            </p:txEl>
                                          </p:spTgt>
                                        </p:tgtEl>
                                        <p:attrNameLst>
                                          <p:attrName>ppt_y</p:attrName>
                                        </p:attrNameLst>
                                      </p:cBhvr>
                                      <p:tavLst>
                                        <p:tav tm="0">
                                          <p:val>
                                            <p:strVal val="#ppt_y"/>
                                          </p:val>
                                        </p:tav>
                                        <p:tav tm="100000">
                                          <p:val>
                                            <p:strVal val="#ppt_y"/>
                                          </p:val>
                                        </p:tav>
                                      </p:tavLst>
                                    </p:anim>
                                    <p:animEffect transition="in" filter="wipe(right)" prLst="gradientSize: 0.1">
                                      <p:cBhvr>
                                        <p:cTn id="57" dur="1000"/>
                                        <p:tgtEl>
                                          <p:spTgt spid="2">
                                            <p:txEl>
                                              <p:pRg st="13" end="13"/>
                                            </p:txEl>
                                          </p:spTgt>
                                        </p:tgtEl>
                                      </p:cBhvr>
                                    </p:animEffect>
                                  </p:childTnLst>
                                </p:cTn>
                              </p:par>
                              <p:par>
                                <p:cTn id="58" presetID="29" presetClass="entr" presetSubtype="0" fill="hold" nodeType="withEffect">
                                  <p:stCondLst>
                                    <p:cond delay="0"/>
                                  </p:stCondLst>
                                  <p:childTnLst>
                                    <p:set>
                                      <p:cBhvr>
                                        <p:cTn id="59" dur="1" fill="hold">
                                          <p:stCondLst>
                                            <p:cond delay="0"/>
                                          </p:stCondLst>
                                        </p:cTn>
                                        <p:tgtEl>
                                          <p:spTgt spid="2">
                                            <p:txEl>
                                              <p:pRg st="14" end="14"/>
                                            </p:txEl>
                                          </p:spTgt>
                                        </p:tgtEl>
                                        <p:attrNameLst>
                                          <p:attrName>style.visibility</p:attrName>
                                        </p:attrNameLst>
                                      </p:cBhvr>
                                      <p:to>
                                        <p:strVal val="visible"/>
                                      </p:to>
                                    </p:set>
                                    <p:anim calcmode="lin" valueType="num">
                                      <p:cBhvr>
                                        <p:cTn id="60" dur="1000" fill="hold"/>
                                        <p:tgtEl>
                                          <p:spTgt spid="2">
                                            <p:txEl>
                                              <p:pRg st="14" end="14"/>
                                            </p:txEl>
                                          </p:spTgt>
                                        </p:tgtEl>
                                        <p:attrNameLst>
                                          <p:attrName>ppt_x</p:attrName>
                                        </p:attrNameLst>
                                      </p:cBhvr>
                                      <p:tavLst>
                                        <p:tav tm="0">
                                          <p:val>
                                            <p:strVal val="#ppt_x-.2"/>
                                          </p:val>
                                        </p:tav>
                                        <p:tav tm="100000">
                                          <p:val>
                                            <p:strVal val="#ppt_x"/>
                                          </p:val>
                                        </p:tav>
                                      </p:tavLst>
                                    </p:anim>
                                    <p:anim calcmode="lin" valueType="num">
                                      <p:cBhvr>
                                        <p:cTn id="61" dur="1000" fill="hold"/>
                                        <p:tgtEl>
                                          <p:spTgt spid="2">
                                            <p:txEl>
                                              <p:pRg st="14" end="14"/>
                                            </p:txEl>
                                          </p:spTgt>
                                        </p:tgtEl>
                                        <p:attrNameLst>
                                          <p:attrName>ppt_y</p:attrName>
                                        </p:attrNameLst>
                                      </p:cBhvr>
                                      <p:tavLst>
                                        <p:tav tm="0">
                                          <p:val>
                                            <p:strVal val="#ppt_y"/>
                                          </p:val>
                                        </p:tav>
                                        <p:tav tm="100000">
                                          <p:val>
                                            <p:strVal val="#ppt_y"/>
                                          </p:val>
                                        </p:tav>
                                      </p:tavLst>
                                    </p:anim>
                                    <p:animEffect transition="in" filter="wipe(right)" prLst="gradientSize: 0.1">
                                      <p:cBhvr>
                                        <p:cTn id="62" dur="1000"/>
                                        <p:tgtEl>
                                          <p:spTgt spid="2">
                                            <p:txEl>
                                              <p:pRg st="14" end="1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9" presetClass="entr" presetSubtype="0" fill="hold" nodeType="clickEffect">
                                  <p:stCondLst>
                                    <p:cond delay="0"/>
                                  </p:stCondLst>
                                  <p:childTnLst>
                                    <p:set>
                                      <p:cBhvr>
                                        <p:cTn id="66" dur="1" fill="hold">
                                          <p:stCondLst>
                                            <p:cond delay="0"/>
                                          </p:stCondLst>
                                        </p:cTn>
                                        <p:tgtEl>
                                          <p:spTgt spid="5"/>
                                        </p:tgtEl>
                                        <p:attrNameLst>
                                          <p:attrName>style.visibility</p:attrName>
                                        </p:attrNameLst>
                                      </p:cBhvr>
                                      <p:to>
                                        <p:strVal val="visible"/>
                                      </p:to>
                                    </p:set>
                                    <p:anim calcmode="lin" valueType="num">
                                      <p:cBhvr>
                                        <p:cTn id="67" dur="1000" fill="hold"/>
                                        <p:tgtEl>
                                          <p:spTgt spid="5"/>
                                        </p:tgtEl>
                                        <p:attrNameLst>
                                          <p:attrName>ppt_x</p:attrName>
                                        </p:attrNameLst>
                                      </p:cBhvr>
                                      <p:tavLst>
                                        <p:tav tm="0">
                                          <p:val>
                                            <p:strVal val="#ppt_x-.2"/>
                                          </p:val>
                                        </p:tav>
                                        <p:tav tm="100000">
                                          <p:val>
                                            <p:strVal val="#ppt_x"/>
                                          </p:val>
                                        </p:tav>
                                      </p:tavLst>
                                    </p:anim>
                                    <p:anim calcmode="lin" valueType="num">
                                      <p:cBhvr>
                                        <p:cTn id="6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6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srcRect/>
          <a:stretch>
            <a:fillRect/>
          </a:stretch>
        </p:blipFill>
        <p:spPr bwMode="auto">
          <a:xfrm>
            <a:off x="4038600" y="1295400"/>
            <a:ext cx="4876800" cy="4098242"/>
          </a:xfrm>
          <a:prstGeom prst="rect">
            <a:avLst/>
          </a:prstGeom>
          <a:noFill/>
          <a:ln w="9525">
            <a:noFill/>
            <a:miter lim="800000"/>
            <a:headEnd/>
            <a:tailEnd/>
          </a:ln>
          <a:effectLst/>
        </p:spPr>
      </p:pic>
      <p:sp>
        <p:nvSpPr>
          <p:cNvPr id="1025" name="Rectangle 1"/>
          <p:cNvSpPr>
            <a:spLocks noChangeArrowheads="1"/>
          </p:cNvSpPr>
          <p:nvPr/>
        </p:nvSpPr>
        <p:spPr bwMode="auto">
          <a:xfrm>
            <a:off x="228600" y="152400"/>
            <a:ext cx="8686800" cy="65248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tab pos="457200" algn="l"/>
                <a:tab pos="685800" algn="l"/>
              </a:tabLst>
            </a:pPr>
            <a:r>
              <a:rPr kumimoji="0" lang="en-US" sz="2200" b="0" i="1" u="none" strike="noStrike" cap="none" normalizeH="0" baseline="0" dirty="0" smtClean="0">
                <a:ln>
                  <a:noFill/>
                </a:ln>
                <a:solidFill>
                  <a:schemeClr val="tx1"/>
                </a:solidFill>
                <a:effectLst/>
                <a:latin typeface="Comic Sans MS" pitchFamily="66" charset="0"/>
                <a:ea typeface="Calibri" pitchFamily="34" charset="0"/>
                <a:cs typeface="Microsoft Sans Serif" pitchFamily="34" charset="0"/>
              </a:rPr>
              <a:t>	</a:t>
            </a:r>
            <a:r>
              <a:rPr kumimoji="0" lang="en-US" sz="22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for example:</a:t>
            </a:r>
            <a:r>
              <a:rPr kumimoji="0" lang="en-US" sz="2200" b="0" i="0" u="none" strike="noStrike" cap="none" normalizeH="0" dirty="0" smtClean="0">
                <a:ln>
                  <a:noFill/>
                </a:ln>
                <a:solidFill>
                  <a:schemeClr val="bg1"/>
                </a:solidFill>
                <a:effectLst/>
                <a:latin typeface="Comic Sans MS" pitchFamily="66" charset="0"/>
                <a:ea typeface="Calibri" pitchFamily="34" charset="0"/>
                <a:cs typeface="Microsoft Sans Serif" pitchFamily="34" charset="0"/>
              </a:rPr>
              <a:t>  If you want to move your big toe, the brain 	sends a message to the thalamus, which then sends the 	message to the correct place on the motor strip.  </a:t>
            </a:r>
          </a:p>
          <a:p>
            <a:pPr marL="0" marR="0" lvl="0" indent="0" algn="l" defTabSz="914400" rtl="0" eaLnBrk="0" fontAlgn="base" latinLnBrk="0" hangingPunct="0">
              <a:lnSpc>
                <a:spcPct val="100000"/>
              </a:lnSpc>
              <a:spcBef>
                <a:spcPct val="0"/>
              </a:spcBef>
              <a:spcAft>
                <a:spcPct val="0"/>
              </a:spcAft>
              <a:buClrTx/>
              <a:buSzTx/>
              <a:buFontTx/>
              <a:buNone/>
              <a:tabLst>
                <a:tab pos="457200" algn="l"/>
                <a:tab pos="685800" algn="l"/>
              </a:tabLst>
            </a:pPr>
            <a:endParaRPr lang="en-US" sz="2200" dirty="0" smtClean="0">
              <a:solidFill>
                <a:schemeClr val="bg1"/>
              </a:solidFill>
              <a:latin typeface="Comic Sans MS" pitchFamily="66" charset="0"/>
              <a:ea typeface="Calibri" pitchFamily="34" charset="0"/>
              <a:cs typeface="Microsoft Sans Serif"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685800" algn="l"/>
              </a:tabLst>
            </a:pPr>
            <a:r>
              <a:rPr lang="en-US" sz="2200" b="1" u="sng" dirty="0" smtClean="0">
                <a:solidFill>
                  <a:schemeClr val="bg1"/>
                </a:solidFill>
                <a:latin typeface="Comic Sans MS" pitchFamily="66" charset="0"/>
                <a:ea typeface="Calibri" pitchFamily="34" charset="0"/>
                <a:cs typeface="Microsoft Sans Serif" pitchFamily="34" charset="0"/>
              </a:rPr>
              <a:t>The Limbic System</a:t>
            </a:r>
          </a:p>
          <a:p>
            <a:pPr marL="0" marR="0" lvl="0" indent="0" algn="l" defTabSz="914400" rtl="0" eaLnBrk="0" fontAlgn="base" latinLnBrk="0" hangingPunct="0">
              <a:lnSpc>
                <a:spcPct val="100000"/>
              </a:lnSpc>
              <a:spcBef>
                <a:spcPct val="0"/>
              </a:spcBef>
              <a:spcAft>
                <a:spcPct val="0"/>
              </a:spcAft>
              <a:buClrTx/>
              <a:buSzTx/>
              <a:buFontTx/>
              <a:buNone/>
              <a:tabLst>
                <a:tab pos="457200" algn="l"/>
                <a:tab pos="685800" algn="l"/>
              </a:tabLst>
            </a:pPr>
            <a:endParaRPr lang="en-US" sz="2200" dirty="0" smtClean="0">
              <a:solidFill>
                <a:schemeClr val="bg1"/>
              </a:solidFill>
              <a:latin typeface="Comic Sans MS" pitchFamily="66" charset="0"/>
              <a:ea typeface="Calibri" pitchFamily="34" charset="0"/>
              <a:cs typeface="Microsoft Sans Serif"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685800" algn="l"/>
              </a:tabLst>
            </a:pPr>
            <a:r>
              <a:rPr lang="en-US" sz="2200" dirty="0" smtClean="0">
                <a:solidFill>
                  <a:schemeClr val="bg1"/>
                </a:solidFill>
                <a:latin typeface="Comic Sans MS" pitchFamily="66" charset="0"/>
                <a:ea typeface="Calibri" pitchFamily="34" charset="0"/>
                <a:cs typeface="Microsoft Sans Serif" pitchFamily="34" charset="0"/>
              </a:rPr>
              <a:t>	The limbic system </a:t>
            </a:r>
            <a:br>
              <a:rPr lang="en-US" sz="2200" dirty="0" smtClean="0">
                <a:solidFill>
                  <a:schemeClr val="bg1"/>
                </a:solidFill>
                <a:latin typeface="Comic Sans MS" pitchFamily="66" charset="0"/>
                <a:ea typeface="Calibri" pitchFamily="34" charset="0"/>
                <a:cs typeface="Microsoft Sans Serif" pitchFamily="34" charset="0"/>
              </a:rPr>
            </a:br>
            <a:r>
              <a:rPr lang="en-US" sz="2200" dirty="0" smtClean="0">
                <a:solidFill>
                  <a:schemeClr val="bg1"/>
                </a:solidFill>
                <a:latin typeface="Comic Sans MS" pitchFamily="66" charset="0"/>
                <a:ea typeface="Calibri" pitchFamily="34" charset="0"/>
                <a:cs typeface="Microsoft Sans Serif" pitchFamily="34" charset="0"/>
              </a:rPr>
              <a:t>	contains the structures </a:t>
            </a:r>
            <a:br>
              <a:rPr lang="en-US" sz="2200" dirty="0" smtClean="0">
                <a:solidFill>
                  <a:schemeClr val="bg1"/>
                </a:solidFill>
                <a:latin typeface="Comic Sans MS" pitchFamily="66" charset="0"/>
                <a:ea typeface="Calibri" pitchFamily="34" charset="0"/>
                <a:cs typeface="Microsoft Sans Serif" pitchFamily="34" charset="0"/>
              </a:rPr>
            </a:br>
            <a:r>
              <a:rPr lang="en-US" sz="2200" dirty="0" smtClean="0">
                <a:solidFill>
                  <a:schemeClr val="bg1"/>
                </a:solidFill>
                <a:latin typeface="Comic Sans MS" pitchFamily="66" charset="0"/>
                <a:ea typeface="Calibri" pitchFamily="34" charset="0"/>
                <a:cs typeface="Microsoft Sans Serif" pitchFamily="34" charset="0"/>
              </a:rPr>
              <a:t>	involved in basic </a:t>
            </a:r>
            <a:br>
              <a:rPr lang="en-US" sz="2200" dirty="0" smtClean="0">
                <a:solidFill>
                  <a:schemeClr val="bg1"/>
                </a:solidFill>
                <a:latin typeface="Comic Sans MS" pitchFamily="66" charset="0"/>
                <a:ea typeface="Calibri" pitchFamily="34" charset="0"/>
                <a:cs typeface="Microsoft Sans Serif" pitchFamily="34" charset="0"/>
              </a:rPr>
            </a:br>
            <a:r>
              <a:rPr lang="en-US" sz="2200" dirty="0" smtClean="0">
                <a:solidFill>
                  <a:schemeClr val="bg1"/>
                </a:solidFill>
                <a:latin typeface="Comic Sans MS" pitchFamily="66" charset="0"/>
                <a:ea typeface="Calibri" pitchFamily="34" charset="0"/>
                <a:cs typeface="Microsoft Sans Serif" pitchFamily="34" charset="0"/>
              </a:rPr>
              <a:t>	</a:t>
            </a:r>
            <a:r>
              <a:rPr lang="en-US" sz="2200" b="1" dirty="0" smtClean="0">
                <a:solidFill>
                  <a:schemeClr val="bg1"/>
                </a:solidFill>
                <a:latin typeface="Comic Sans MS" pitchFamily="66" charset="0"/>
                <a:ea typeface="Calibri" pitchFamily="34" charset="0"/>
                <a:cs typeface="Microsoft Sans Serif" pitchFamily="34" charset="0"/>
              </a:rPr>
              <a:t>emotions</a:t>
            </a:r>
            <a:r>
              <a:rPr lang="en-US" sz="2200" dirty="0" smtClean="0">
                <a:solidFill>
                  <a:schemeClr val="bg1"/>
                </a:solidFill>
                <a:latin typeface="Comic Sans MS" pitchFamily="66" charset="0"/>
                <a:ea typeface="Calibri" pitchFamily="34" charset="0"/>
                <a:cs typeface="Microsoft Sans Serif" pitchFamily="34" charset="0"/>
              </a:rPr>
              <a:t> and, to some </a:t>
            </a:r>
            <a:br>
              <a:rPr lang="en-US" sz="2200" dirty="0" smtClean="0">
                <a:solidFill>
                  <a:schemeClr val="bg1"/>
                </a:solidFill>
                <a:latin typeface="Comic Sans MS" pitchFamily="66" charset="0"/>
                <a:ea typeface="Calibri" pitchFamily="34" charset="0"/>
                <a:cs typeface="Microsoft Sans Serif" pitchFamily="34" charset="0"/>
              </a:rPr>
            </a:br>
            <a:r>
              <a:rPr lang="en-US" sz="2200" dirty="0" smtClean="0">
                <a:solidFill>
                  <a:schemeClr val="bg1"/>
                </a:solidFill>
                <a:latin typeface="Comic Sans MS" pitchFamily="66" charset="0"/>
                <a:ea typeface="Calibri" pitchFamily="34" charset="0"/>
                <a:cs typeface="Microsoft Sans Serif" pitchFamily="34" charset="0"/>
              </a:rPr>
              <a:t>	extent, </a:t>
            </a:r>
            <a:r>
              <a:rPr lang="en-US" sz="2200" b="1" dirty="0" smtClean="0">
                <a:solidFill>
                  <a:schemeClr val="bg1"/>
                </a:solidFill>
                <a:latin typeface="Comic Sans MS" pitchFamily="66" charset="0"/>
                <a:ea typeface="Calibri" pitchFamily="34" charset="0"/>
                <a:cs typeface="Microsoft Sans Serif" pitchFamily="34" charset="0"/>
              </a:rPr>
              <a:t>memory</a:t>
            </a:r>
            <a:r>
              <a:rPr lang="en-US" sz="2200" dirty="0" smtClean="0">
                <a:solidFill>
                  <a:schemeClr val="bg1"/>
                </a:solidFill>
                <a:latin typeface="Comic Sans MS" pitchFamily="66" charset="0"/>
                <a:ea typeface="Calibri" pitchFamily="34" charset="0"/>
                <a:cs typeface="Microsoft Sans Serif"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tab pos="457200" algn="l"/>
                <a:tab pos="685800" algn="l"/>
              </a:tabLst>
            </a:pPr>
            <a:endParaRPr lang="en-US" sz="2200" dirty="0" smtClean="0">
              <a:solidFill>
                <a:schemeClr val="bg1"/>
              </a:solidFill>
              <a:latin typeface="Comic Sans MS" pitchFamily="66" charset="0"/>
              <a:ea typeface="Calibri" pitchFamily="34" charset="0"/>
              <a:cs typeface="Microsoft Sans Serif"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685800" algn="l"/>
              </a:tabLst>
            </a:pPr>
            <a:r>
              <a:rPr lang="en-US" sz="2200" dirty="0" smtClean="0">
                <a:solidFill>
                  <a:schemeClr val="bg1"/>
                </a:solidFill>
                <a:latin typeface="Comic Sans MS" pitchFamily="66" charset="0"/>
                <a:ea typeface="Calibri" pitchFamily="34" charset="0"/>
                <a:cs typeface="Microsoft Sans Serif" pitchFamily="34" charset="0"/>
              </a:rPr>
              <a:t>		The </a:t>
            </a:r>
            <a:r>
              <a:rPr lang="en-US" sz="2200" b="1" dirty="0" smtClean="0">
                <a:solidFill>
                  <a:schemeClr val="bg1"/>
                </a:solidFill>
                <a:latin typeface="Comic Sans MS" pitchFamily="66" charset="0"/>
                <a:ea typeface="Calibri" pitchFamily="34" charset="0"/>
                <a:cs typeface="Microsoft Sans Serif" pitchFamily="34" charset="0"/>
              </a:rPr>
              <a:t>amygdala</a:t>
            </a:r>
            <a:r>
              <a:rPr lang="en-US" sz="2200" dirty="0" smtClean="0">
                <a:solidFill>
                  <a:schemeClr val="bg1"/>
                </a:solidFill>
                <a:latin typeface="Comic Sans MS" pitchFamily="66" charset="0"/>
                <a:ea typeface="Calibri" pitchFamily="34" charset="0"/>
                <a:cs typeface="Microsoft Sans Serif" pitchFamily="34" charset="0"/>
              </a:rPr>
              <a:t> is </a:t>
            </a:r>
            <a:br>
              <a:rPr lang="en-US" sz="2200" dirty="0" smtClean="0">
                <a:solidFill>
                  <a:schemeClr val="bg1"/>
                </a:solidFill>
                <a:latin typeface="Comic Sans MS" pitchFamily="66" charset="0"/>
                <a:ea typeface="Calibri" pitchFamily="34" charset="0"/>
                <a:cs typeface="Microsoft Sans Serif" pitchFamily="34" charset="0"/>
              </a:rPr>
            </a:br>
            <a:r>
              <a:rPr lang="en-US" sz="2200" dirty="0" smtClean="0">
                <a:solidFill>
                  <a:schemeClr val="bg1"/>
                </a:solidFill>
                <a:latin typeface="Comic Sans MS" pitchFamily="66" charset="0"/>
                <a:ea typeface="Calibri" pitchFamily="34" charset="0"/>
                <a:cs typeface="Microsoft Sans Serif" pitchFamily="34" charset="0"/>
              </a:rPr>
              <a:t>		primarily responsible </a:t>
            </a:r>
            <a:br>
              <a:rPr lang="en-US" sz="2200" dirty="0" smtClean="0">
                <a:solidFill>
                  <a:schemeClr val="bg1"/>
                </a:solidFill>
                <a:latin typeface="Comic Sans MS" pitchFamily="66" charset="0"/>
                <a:ea typeface="Calibri" pitchFamily="34" charset="0"/>
                <a:cs typeface="Microsoft Sans Serif" pitchFamily="34" charset="0"/>
              </a:rPr>
            </a:br>
            <a:r>
              <a:rPr lang="en-US" sz="2200" dirty="0" smtClean="0">
                <a:solidFill>
                  <a:schemeClr val="bg1"/>
                </a:solidFill>
                <a:latin typeface="Comic Sans MS" pitchFamily="66" charset="0"/>
                <a:ea typeface="Calibri" pitchFamily="34" charset="0"/>
                <a:cs typeface="Microsoft Sans Serif" pitchFamily="34" charset="0"/>
              </a:rPr>
              <a:t>		for emotional </a:t>
            </a:r>
            <a:br>
              <a:rPr lang="en-US" sz="2200" dirty="0" smtClean="0">
                <a:solidFill>
                  <a:schemeClr val="bg1"/>
                </a:solidFill>
                <a:latin typeface="Comic Sans MS" pitchFamily="66" charset="0"/>
                <a:ea typeface="Calibri" pitchFamily="34" charset="0"/>
                <a:cs typeface="Microsoft Sans Serif" pitchFamily="34" charset="0"/>
              </a:rPr>
            </a:br>
            <a:r>
              <a:rPr lang="en-US" sz="2200" dirty="0" smtClean="0">
                <a:solidFill>
                  <a:schemeClr val="bg1"/>
                </a:solidFill>
                <a:latin typeface="Comic Sans MS" pitchFamily="66" charset="0"/>
                <a:ea typeface="Calibri" pitchFamily="34" charset="0"/>
                <a:cs typeface="Microsoft Sans Serif" pitchFamily="34" charset="0"/>
              </a:rPr>
              <a:t>		responses – especially </a:t>
            </a:r>
            <a:br>
              <a:rPr lang="en-US" sz="2200" dirty="0" smtClean="0">
                <a:solidFill>
                  <a:schemeClr val="bg1"/>
                </a:solidFill>
                <a:latin typeface="Comic Sans MS" pitchFamily="66" charset="0"/>
                <a:ea typeface="Calibri" pitchFamily="34" charset="0"/>
                <a:cs typeface="Microsoft Sans Serif" pitchFamily="34" charset="0"/>
              </a:rPr>
            </a:br>
            <a:r>
              <a:rPr lang="en-US" sz="2200" dirty="0" smtClean="0">
                <a:solidFill>
                  <a:schemeClr val="bg1"/>
                </a:solidFill>
                <a:latin typeface="Comic Sans MS" pitchFamily="66" charset="0"/>
                <a:ea typeface="Calibri" pitchFamily="34" charset="0"/>
                <a:cs typeface="Microsoft Sans Serif" pitchFamily="34" charset="0"/>
              </a:rPr>
              <a:t>		</a:t>
            </a:r>
            <a:r>
              <a:rPr lang="en-US" sz="2200" b="1" dirty="0" smtClean="0">
                <a:solidFill>
                  <a:schemeClr val="bg1"/>
                </a:solidFill>
                <a:latin typeface="Comic Sans MS" pitchFamily="66" charset="0"/>
                <a:ea typeface="Calibri" pitchFamily="34" charset="0"/>
                <a:cs typeface="Microsoft Sans Serif" pitchFamily="34" charset="0"/>
              </a:rPr>
              <a:t>anger</a:t>
            </a:r>
            <a:r>
              <a:rPr lang="en-US" sz="2200" dirty="0" smtClean="0">
                <a:solidFill>
                  <a:schemeClr val="bg1"/>
                </a:solidFill>
                <a:latin typeface="Comic Sans MS" pitchFamily="66" charset="0"/>
                <a:ea typeface="Calibri" pitchFamily="34" charset="0"/>
                <a:cs typeface="Microsoft Sans Serif" pitchFamily="34" charset="0"/>
              </a:rPr>
              <a:t> and </a:t>
            </a:r>
            <a:r>
              <a:rPr lang="en-US" sz="2200" b="1" dirty="0" smtClean="0">
                <a:solidFill>
                  <a:schemeClr val="bg1"/>
                </a:solidFill>
                <a:latin typeface="Comic Sans MS" pitchFamily="66" charset="0"/>
                <a:ea typeface="Calibri" pitchFamily="34" charset="0"/>
                <a:cs typeface="Microsoft Sans Serif" pitchFamily="34" charset="0"/>
              </a:rPr>
              <a:t>aggression</a:t>
            </a:r>
            <a:r>
              <a:rPr lang="en-US" sz="2200" dirty="0" smtClean="0">
                <a:solidFill>
                  <a:schemeClr val="bg1"/>
                </a:solidFill>
                <a:latin typeface="Comic Sans MS" pitchFamily="66" charset="0"/>
                <a:ea typeface="Calibri" pitchFamily="34" charset="0"/>
                <a:cs typeface="Microsoft Sans Serif"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tab pos="457200" algn="l"/>
                <a:tab pos="685800" algn="l"/>
              </a:tabLst>
            </a:pPr>
            <a:endParaRPr lang="en-US" sz="2200" dirty="0" smtClean="0">
              <a:solidFill>
                <a:schemeClr val="bg1"/>
              </a:solidFill>
              <a:latin typeface="Comic Sans MS" pitchFamily="66" charset="0"/>
              <a:ea typeface="Calibri" pitchFamily="34" charset="0"/>
              <a:cs typeface="Microsoft Sans Serif"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685800" algn="l"/>
              </a:tabLst>
            </a:pPr>
            <a:r>
              <a:rPr lang="en-US" sz="2200" dirty="0" smtClean="0">
                <a:solidFill>
                  <a:schemeClr val="bg1"/>
                </a:solidFill>
                <a:latin typeface="Comic Sans MS" pitchFamily="66" charset="0"/>
                <a:ea typeface="Calibri" pitchFamily="34" charset="0"/>
                <a:cs typeface="Microsoft Sans Serif" pitchFamily="34" charset="0"/>
              </a:rPr>
              <a:t>			</a:t>
            </a:r>
            <a:r>
              <a:rPr lang="en-US" sz="2200" i="1" dirty="0" smtClean="0">
                <a:solidFill>
                  <a:schemeClr val="bg1"/>
                </a:solidFill>
                <a:latin typeface="Comic Sans MS" pitchFamily="66" charset="0"/>
                <a:ea typeface="Calibri" pitchFamily="34" charset="0"/>
                <a:cs typeface="Microsoft Sans Serif" pitchFamily="34" charset="0"/>
              </a:rPr>
              <a:t>Damage to the amygdala would inhibit aggression.</a:t>
            </a:r>
            <a:endParaRPr kumimoji="0" lang="en-US" sz="1800" b="0" i="1" u="none" strike="noStrike" cap="none" normalizeH="0" baseline="0" dirty="0" smtClean="0">
              <a:ln>
                <a:noFill/>
              </a:ln>
              <a:solidFill>
                <a:schemeClr val="bg1"/>
              </a:solidFill>
              <a:effectLst/>
              <a:latin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025">
                                            <p:txEl>
                                              <p:pRg st="0" end="0"/>
                                            </p:txEl>
                                          </p:spTgt>
                                        </p:tgtEl>
                                        <p:attrNameLst>
                                          <p:attrName>style.visibility</p:attrName>
                                        </p:attrNameLst>
                                      </p:cBhvr>
                                      <p:to>
                                        <p:strVal val="visible"/>
                                      </p:to>
                                    </p:set>
                                    <p:anim calcmode="lin" valueType="num">
                                      <p:cBhvr>
                                        <p:cTn id="7" dur="1000" fill="hold"/>
                                        <p:tgtEl>
                                          <p:spTgt spid="102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102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2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1025">
                                            <p:txEl>
                                              <p:pRg st="2" end="2"/>
                                            </p:txEl>
                                          </p:spTgt>
                                        </p:tgtEl>
                                        <p:attrNameLst>
                                          <p:attrName>style.visibility</p:attrName>
                                        </p:attrNameLst>
                                      </p:cBhvr>
                                      <p:to>
                                        <p:strVal val="visible"/>
                                      </p:to>
                                    </p:set>
                                    <p:anim calcmode="lin" valueType="num">
                                      <p:cBhvr>
                                        <p:cTn id="14" dur="500" fill="hold"/>
                                        <p:tgtEl>
                                          <p:spTgt spid="102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102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1025">
                                            <p:txEl>
                                              <p:pRg st="2" end="2"/>
                                            </p:txEl>
                                          </p:spTgt>
                                        </p:tgtEl>
                                      </p:cBhvr>
                                    </p:animEffect>
                                  </p:childTnLst>
                                </p:cTn>
                              </p:par>
                              <p:par>
                                <p:cTn id="17" presetID="53" presetClass="entr" presetSubtype="0" fill="hold" nodeType="withEffect">
                                  <p:stCondLst>
                                    <p:cond delay="0"/>
                                  </p:stCondLst>
                                  <p:childTnLst>
                                    <p:set>
                                      <p:cBhvr>
                                        <p:cTn id="18" dur="1" fill="hold">
                                          <p:stCondLst>
                                            <p:cond delay="0"/>
                                          </p:stCondLst>
                                        </p:cTn>
                                        <p:tgtEl>
                                          <p:spTgt spid="1029"/>
                                        </p:tgtEl>
                                        <p:attrNameLst>
                                          <p:attrName>style.visibility</p:attrName>
                                        </p:attrNameLst>
                                      </p:cBhvr>
                                      <p:to>
                                        <p:strVal val="visible"/>
                                      </p:to>
                                    </p:set>
                                    <p:anim calcmode="lin" valueType="num">
                                      <p:cBhvr>
                                        <p:cTn id="19" dur="500" fill="hold"/>
                                        <p:tgtEl>
                                          <p:spTgt spid="1029"/>
                                        </p:tgtEl>
                                        <p:attrNameLst>
                                          <p:attrName>ppt_w</p:attrName>
                                        </p:attrNameLst>
                                      </p:cBhvr>
                                      <p:tavLst>
                                        <p:tav tm="0">
                                          <p:val>
                                            <p:fltVal val="0"/>
                                          </p:val>
                                        </p:tav>
                                        <p:tav tm="100000">
                                          <p:val>
                                            <p:strVal val="#ppt_w"/>
                                          </p:val>
                                        </p:tav>
                                      </p:tavLst>
                                    </p:anim>
                                    <p:anim calcmode="lin" valueType="num">
                                      <p:cBhvr>
                                        <p:cTn id="20" dur="500" fill="hold"/>
                                        <p:tgtEl>
                                          <p:spTgt spid="1029"/>
                                        </p:tgtEl>
                                        <p:attrNameLst>
                                          <p:attrName>ppt_h</p:attrName>
                                        </p:attrNameLst>
                                      </p:cBhvr>
                                      <p:tavLst>
                                        <p:tav tm="0">
                                          <p:val>
                                            <p:fltVal val="0"/>
                                          </p:val>
                                        </p:tav>
                                        <p:tav tm="100000">
                                          <p:val>
                                            <p:strVal val="#ppt_h"/>
                                          </p:val>
                                        </p:tav>
                                      </p:tavLst>
                                    </p:anim>
                                    <p:animEffect transition="in" filter="fade">
                                      <p:cBhvr>
                                        <p:cTn id="21" dur="500"/>
                                        <p:tgtEl>
                                          <p:spTgt spid="102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1025">
                                            <p:txEl>
                                              <p:pRg st="4" end="4"/>
                                            </p:txEl>
                                          </p:spTgt>
                                        </p:tgtEl>
                                        <p:attrNameLst>
                                          <p:attrName>style.visibility</p:attrName>
                                        </p:attrNameLst>
                                      </p:cBhvr>
                                      <p:to>
                                        <p:strVal val="visible"/>
                                      </p:to>
                                    </p:set>
                                    <p:anim calcmode="lin" valueType="num">
                                      <p:cBhvr>
                                        <p:cTn id="26" dur="500" fill="hold"/>
                                        <p:tgtEl>
                                          <p:spTgt spid="1025">
                                            <p:txEl>
                                              <p:pRg st="4" end="4"/>
                                            </p:txEl>
                                          </p:spTgt>
                                        </p:tgtEl>
                                        <p:attrNameLst>
                                          <p:attrName>ppt_w</p:attrName>
                                        </p:attrNameLst>
                                      </p:cBhvr>
                                      <p:tavLst>
                                        <p:tav tm="0">
                                          <p:val>
                                            <p:fltVal val="0"/>
                                          </p:val>
                                        </p:tav>
                                        <p:tav tm="100000">
                                          <p:val>
                                            <p:strVal val="#ppt_w"/>
                                          </p:val>
                                        </p:tav>
                                      </p:tavLst>
                                    </p:anim>
                                    <p:anim calcmode="lin" valueType="num">
                                      <p:cBhvr>
                                        <p:cTn id="27" dur="500" fill="hold"/>
                                        <p:tgtEl>
                                          <p:spTgt spid="1025">
                                            <p:txEl>
                                              <p:pRg st="4" end="4"/>
                                            </p:txEl>
                                          </p:spTgt>
                                        </p:tgtEl>
                                        <p:attrNameLst>
                                          <p:attrName>ppt_h</p:attrName>
                                        </p:attrNameLst>
                                      </p:cBhvr>
                                      <p:tavLst>
                                        <p:tav tm="0">
                                          <p:val>
                                            <p:fltVal val="0"/>
                                          </p:val>
                                        </p:tav>
                                        <p:tav tm="100000">
                                          <p:val>
                                            <p:strVal val="#ppt_h"/>
                                          </p:val>
                                        </p:tav>
                                      </p:tavLst>
                                    </p:anim>
                                    <p:animEffect transition="in" filter="fade">
                                      <p:cBhvr>
                                        <p:cTn id="28" dur="500"/>
                                        <p:tgtEl>
                                          <p:spTgt spid="1025">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nodeType="clickEffect">
                                  <p:stCondLst>
                                    <p:cond delay="0"/>
                                  </p:stCondLst>
                                  <p:childTnLst>
                                    <p:set>
                                      <p:cBhvr>
                                        <p:cTn id="32" dur="1" fill="hold">
                                          <p:stCondLst>
                                            <p:cond delay="0"/>
                                          </p:stCondLst>
                                        </p:cTn>
                                        <p:tgtEl>
                                          <p:spTgt spid="1025">
                                            <p:txEl>
                                              <p:pRg st="6" end="6"/>
                                            </p:txEl>
                                          </p:spTgt>
                                        </p:tgtEl>
                                        <p:attrNameLst>
                                          <p:attrName>style.visibility</p:attrName>
                                        </p:attrNameLst>
                                      </p:cBhvr>
                                      <p:to>
                                        <p:strVal val="visible"/>
                                      </p:to>
                                    </p:set>
                                    <p:anim calcmode="lin" valueType="num">
                                      <p:cBhvr>
                                        <p:cTn id="33" dur="500" fill="hold"/>
                                        <p:tgtEl>
                                          <p:spTgt spid="1025">
                                            <p:txEl>
                                              <p:pRg st="6" end="6"/>
                                            </p:txEl>
                                          </p:spTgt>
                                        </p:tgtEl>
                                        <p:attrNameLst>
                                          <p:attrName>ppt_w</p:attrName>
                                        </p:attrNameLst>
                                      </p:cBhvr>
                                      <p:tavLst>
                                        <p:tav tm="0">
                                          <p:val>
                                            <p:fltVal val="0"/>
                                          </p:val>
                                        </p:tav>
                                        <p:tav tm="100000">
                                          <p:val>
                                            <p:strVal val="#ppt_w"/>
                                          </p:val>
                                        </p:tav>
                                      </p:tavLst>
                                    </p:anim>
                                    <p:anim calcmode="lin" valueType="num">
                                      <p:cBhvr>
                                        <p:cTn id="34" dur="500" fill="hold"/>
                                        <p:tgtEl>
                                          <p:spTgt spid="1025">
                                            <p:txEl>
                                              <p:pRg st="6" end="6"/>
                                            </p:txEl>
                                          </p:spTgt>
                                        </p:tgtEl>
                                        <p:attrNameLst>
                                          <p:attrName>ppt_h</p:attrName>
                                        </p:attrNameLst>
                                      </p:cBhvr>
                                      <p:tavLst>
                                        <p:tav tm="0">
                                          <p:val>
                                            <p:fltVal val="0"/>
                                          </p:val>
                                        </p:tav>
                                        <p:tav tm="100000">
                                          <p:val>
                                            <p:strVal val="#ppt_h"/>
                                          </p:val>
                                        </p:tav>
                                      </p:tavLst>
                                    </p:anim>
                                    <p:animEffect transition="in" filter="fade">
                                      <p:cBhvr>
                                        <p:cTn id="35" dur="500"/>
                                        <p:tgtEl>
                                          <p:spTgt spid="1025">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0" fill="hold" nodeType="clickEffect">
                                  <p:stCondLst>
                                    <p:cond delay="0"/>
                                  </p:stCondLst>
                                  <p:childTnLst>
                                    <p:set>
                                      <p:cBhvr>
                                        <p:cTn id="39" dur="1" fill="hold">
                                          <p:stCondLst>
                                            <p:cond delay="0"/>
                                          </p:stCondLst>
                                        </p:cTn>
                                        <p:tgtEl>
                                          <p:spTgt spid="1025">
                                            <p:txEl>
                                              <p:pRg st="8" end="8"/>
                                            </p:txEl>
                                          </p:spTgt>
                                        </p:tgtEl>
                                        <p:attrNameLst>
                                          <p:attrName>style.visibility</p:attrName>
                                        </p:attrNameLst>
                                      </p:cBhvr>
                                      <p:to>
                                        <p:strVal val="visible"/>
                                      </p:to>
                                    </p:set>
                                    <p:anim calcmode="lin" valueType="num">
                                      <p:cBhvr>
                                        <p:cTn id="40" dur="500" fill="hold"/>
                                        <p:tgtEl>
                                          <p:spTgt spid="1025">
                                            <p:txEl>
                                              <p:pRg st="8" end="8"/>
                                            </p:txEl>
                                          </p:spTgt>
                                        </p:tgtEl>
                                        <p:attrNameLst>
                                          <p:attrName>ppt_w</p:attrName>
                                        </p:attrNameLst>
                                      </p:cBhvr>
                                      <p:tavLst>
                                        <p:tav tm="0">
                                          <p:val>
                                            <p:fltVal val="0"/>
                                          </p:val>
                                        </p:tav>
                                        <p:tav tm="100000">
                                          <p:val>
                                            <p:strVal val="#ppt_w"/>
                                          </p:val>
                                        </p:tav>
                                      </p:tavLst>
                                    </p:anim>
                                    <p:anim calcmode="lin" valueType="num">
                                      <p:cBhvr>
                                        <p:cTn id="41" dur="500" fill="hold"/>
                                        <p:tgtEl>
                                          <p:spTgt spid="1025">
                                            <p:txEl>
                                              <p:pRg st="8" end="8"/>
                                            </p:txEl>
                                          </p:spTgt>
                                        </p:tgtEl>
                                        <p:attrNameLst>
                                          <p:attrName>ppt_h</p:attrName>
                                        </p:attrNameLst>
                                      </p:cBhvr>
                                      <p:tavLst>
                                        <p:tav tm="0">
                                          <p:val>
                                            <p:fltVal val="0"/>
                                          </p:val>
                                        </p:tav>
                                        <p:tav tm="100000">
                                          <p:val>
                                            <p:strVal val="#ppt_h"/>
                                          </p:val>
                                        </p:tav>
                                      </p:tavLst>
                                    </p:anim>
                                    <p:animEffect transition="in" filter="fade">
                                      <p:cBhvr>
                                        <p:cTn id="42" dur="500"/>
                                        <p:tgtEl>
                                          <p:spTgt spid="102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4">
                <a:tint val="45000"/>
                <a:satMod val="400000"/>
              </a:schemeClr>
            </a:duotone>
          </a:blip>
          <a:srcRect/>
          <a:stretch>
            <a:fillRect l="-12000" r="-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pPr algn="l"/>
            <a:r>
              <a:rPr lang="en-US" sz="2800" u="sng" dirty="0" smtClean="0">
                <a:solidFill>
                  <a:schemeClr val="bg1"/>
                </a:solidFill>
                <a:latin typeface="Comic Sans MS" pitchFamily="66" charset="0"/>
              </a:rPr>
              <a:t>Chapter Objectives:</a:t>
            </a:r>
            <a:endParaRPr lang="en-US" sz="2800" u="sng" dirty="0">
              <a:solidFill>
                <a:schemeClr val="bg1"/>
              </a:solidFill>
              <a:latin typeface="Comic Sans MS" pitchFamily="66" charset="0"/>
            </a:endParaRPr>
          </a:p>
        </p:txBody>
      </p:sp>
      <p:sp>
        <p:nvSpPr>
          <p:cNvPr id="4" name="TextBox 3"/>
          <p:cNvSpPr txBox="1"/>
          <p:nvPr/>
        </p:nvSpPr>
        <p:spPr>
          <a:xfrm>
            <a:off x="304800" y="762000"/>
            <a:ext cx="8534400" cy="4739759"/>
          </a:xfrm>
          <a:prstGeom prst="rect">
            <a:avLst/>
          </a:prstGeom>
          <a:noFill/>
        </p:spPr>
        <p:txBody>
          <a:bodyPr wrap="square" rtlCol="0">
            <a:spAutoFit/>
          </a:bodyPr>
          <a:lstStyle/>
          <a:p>
            <a:pPr>
              <a:lnSpc>
                <a:spcPct val="150000"/>
              </a:lnSpc>
              <a:spcBef>
                <a:spcPts val="1200"/>
              </a:spcBef>
              <a:buBlip>
                <a:blip r:embed="rId3"/>
              </a:buBlip>
            </a:pPr>
            <a:r>
              <a:rPr lang="en-US" sz="2400" dirty="0" smtClean="0">
                <a:solidFill>
                  <a:schemeClr val="bg1"/>
                </a:solidFill>
                <a:latin typeface="Comic Sans MS" pitchFamily="66" charset="0"/>
              </a:rPr>
              <a:t>  Name and explain the parts of the cerebral cortex.</a:t>
            </a:r>
          </a:p>
          <a:p>
            <a:pPr>
              <a:lnSpc>
                <a:spcPct val="150000"/>
              </a:lnSpc>
              <a:spcBef>
                <a:spcPts val="1200"/>
              </a:spcBef>
              <a:buBlip>
                <a:blip r:embed="rId3"/>
              </a:buBlip>
            </a:pPr>
            <a:r>
              <a:rPr lang="en-US" sz="2400" dirty="0" smtClean="0">
                <a:solidFill>
                  <a:schemeClr val="bg1"/>
                </a:solidFill>
                <a:latin typeface="Comic Sans MS" pitchFamily="66" charset="0"/>
              </a:rPr>
              <a:t>  Describe how the hemispheres of the brain function.</a:t>
            </a:r>
          </a:p>
          <a:p>
            <a:pPr>
              <a:spcBef>
                <a:spcPts val="1200"/>
              </a:spcBef>
              <a:buBlip>
                <a:blip r:embed="rId3"/>
              </a:buBlip>
            </a:pPr>
            <a:r>
              <a:rPr lang="en-US" sz="2400" dirty="0" smtClean="0">
                <a:solidFill>
                  <a:schemeClr val="bg1"/>
                </a:solidFill>
                <a:latin typeface="Comic Sans MS" pitchFamily="66" charset="0"/>
              </a:rPr>
              <a:t>  Name and describe the purpose of each of the parts of the lower brain.</a:t>
            </a:r>
          </a:p>
          <a:p>
            <a:pPr>
              <a:lnSpc>
                <a:spcPct val="150000"/>
              </a:lnSpc>
              <a:spcBef>
                <a:spcPts val="1200"/>
              </a:spcBef>
              <a:buBlip>
                <a:blip r:embed="rId3"/>
              </a:buBlip>
            </a:pPr>
            <a:r>
              <a:rPr lang="en-US" sz="2400" dirty="0" smtClean="0">
                <a:solidFill>
                  <a:schemeClr val="bg1"/>
                </a:solidFill>
                <a:latin typeface="Comic Sans MS" pitchFamily="66" charset="0"/>
              </a:rPr>
              <a:t>  Describe how neurons communicate.</a:t>
            </a:r>
          </a:p>
          <a:p>
            <a:pPr>
              <a:spcBef>
                <a:spcPts val="1200"/>
              </a:spcBef>
              <a:buBlip>
                <a:blip r:embed="rId3"/>
              </a:buBlip>
            </a:pPr>
            <a:r>
              <a:rPr lang="en-US" sz="2400" dirty="0">
                <a:solidFill>
                  <a:schemeClr val="bg1"/>
                </a:solidFill>
                <a:latin typeface="Comic Sans MS" pitchFamily="66" charset="0"/>
              </a:rPr>
              <a:t> </a:t>
            </a:r>
            <a:r>
              <a:rPr lang="en-US" sz="2400" dirty="0" smtClean="0">
                <a:solidFill>
                  <a:schemeClr val="bg1"/>
                </a:solidFill>
                <a:latin typeface="Comic Sans MS" pitchFamily="66" charset="0"/>
              </a:rPr>
              <a:t> Describe the central and peripheral nervous systems and their parts.</a:t>
            </a:r>
          </a:p>
          <a:p>
            <a:pPr>
              <a:spcBef>
                <a:spcPts val="1200"/>
              </a:spcBef>
              <a:buBlip>
                <a:blip r:embed="rId3"/>
              </a:buBlip>
            </a:pPr>
            <a:r>
              <a:rPr lang="en-US" sz="2400" dirty="0">
                <a:solidFill>
                  <a:schemeClr val="bg1"/>
                </a:solidFill>
                <a:latin typeface="Comic Sans MS" pitchFamily="66" charset="0"/>
              </a:rPr>
              <a:t> </a:t>
            </a:r>
            <a:r>
              <a:rPr lang="en-US" sz="2400" dirty="0" smtClean="0">
                <a:solidFill>
                  <a:schemeClr val="bg1"/>
                </a:solidFill>
                <a:latin typeface="Comic Sans MS" pitchFamily="66" charset="0"/>
              </a:rPr>
              <a:t> Name and explain the purpose of each of the endocrine glands.</a:t>
            </a:r>
            <a:endParaRPr lang="en-US" sz="2400" dirty="0">
              <a:solidFill>
                <a:schemeClr val="bg1"/>
              </a:solidFill>
              <a:latin typeface="Comic Sans MS" pitchFamily="66"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a:srcRect/>
          <a:stretch>
            <a:fillRect/>
          </a:stretch>
        </p:blipFill>
        <p:spPr bwMode="auto">
          <a:xfrm>
            <a:off x="3962400" y="1371600"/>
            <a:ext cx="4419600" cy="3568925"/>
          </a:xfrm>
          <a:prstGeom prst="rect">
            <a:avLst/>
          </a:prstGeom>
          <a:noFill/>
          <a:ln w="9525">
            <a:noFill/>
            <a:miter lim="800000"/>
            <a:headEnd/>
            <a:tailEnd/>
          </a:ln>
          <a:effectLst/>
        </p:spPr>
      </p:pic>
      <p:sp>
        <p:nvSpPr>
          <p:cNvPr id="1025" name="Rectangle 1"/>
          <p:cNvSpPr>
            <a:spLocks noChangeArrowheads="1"/>
          </p:cNvSpPr>
          <p:nvPr/>
        </p:nvSpPr>
        <p:spPr bwMode="auto">
          <a:xfrm>
            <a:off x="76200" y="180737"/>
            <a:ext cx="8686800" cy="65248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tab pos="457200" algn="l"/>
                <a:tab pos="685800" algn="l"/>
              </a:tabLst>
            </a:pPr>
            <a:r>
              <a:rPr kumimoji="0" lang="en-US" sz="2200" b="0" i="1" u="none" strike="noStrike" cap="none" normalizeH="0" baseline="0" dirty="0" smtClean="0">
                <a:ln>
                  <a:noFill/>
                </a:ln>
                <a:solidFill>
                  <a:schemeClr val="tx1"/>
                </a:solidFill>
                <a:effectLst/>
                <a:latin typeface="Comic Sans MS" pitchFamily="66" charset="0"/>
                <a:ea typeface="Calibri" pitchFamily="34" charset="0"/>
                <a:cs typeface="Microsoft Sans Serif" pitchFamily="34" charset="0"/>
              </a:rPr>
              <a:t>	</a:t>
            </a:r>
            <a:r>
              <a:rPr lang="en-US" sz="2200" dirty="0" smtClean="0">
                <a:latin typeface="Comic Sans MS" pitchFamily="66" charset="0"/>
                <a:ea typeface="Calibri" pitchFamily="34" charset="0"/>
                <a:cs typeface="Microsoft Sans Serif" pitchFamily="34" charset="0"/>
              </a:rPr>
              <a:t>	</a:t>
            </a:r>
            <a:r>
              <a:rPr lang="en-US" sz="2200" dirty="0" smtClean="0">
                <a:solidFill>
                  <a:schemeClr val="bg1"/>
                </a:solidFill>
                <a:latin typeface="Comic Sans MS" pitchFamily="66" charset="0"/>
                <a:ea typeface="Calibri" pitchFamily="34" charset="0"/>
                <a:cs typeface="Microsoft Sans Serif" pitchFamily="34" charset="0"/>
              </a:rPr>
              <a:t>The </a:t>
            </a:r>
            <a:r>
              <a:rPr lang="en-US" sz="2200" b="1" dirty="0" smtClean="0">
                <a:solidFill>
                  <a:schemeClr val="bg1"/>
                </a:solidFill>
                <a:latin typeface="Comic Sans MS" pitchFamily="66" charset="0"/>
                <a:ea typeface="Calibri" pitchFamily="34" charset="0"/>
                <a:cs typeface="Microsoft Sans Serif" pitchFamily="34" charset="0"/>
              </a:rPr>
              <a:t>hippocampus </a:t>
            </a:r>
            <a:r>
              <a:rPr lang="en-US" sz="2200" dirty="0" smtClean="0">
                <a:solidFill>
                  <a:schemeClr val="bg1"/>
                </a:solidFill>
                <a:latin typeface="Comic Sans MS" pitchFamily="66" charset="0"/>
                <a:ea typeface="Calibri" pitchFamily="34" charset="0"/>
                <a:cs typeface="Microsoft Sans Serif" pitchFamily="34" charset="0"/>
              </a:rPr>
              <a:t>enables us to form </a:t>
            </a:r>
            <a:r>
              <a:rPr lang="en-US" sz="2200" b="1" dirty="0" smtClean="0">
                <a:solidFill>
                  <a:schemeClr val="bg1"/>
                </a:solidFill>
                <a:latin typeface="Comic Sans MS" pitchFamily="66" charset="0"/>
                <a:ea typeface="Calibri" pitchFamily="34" charset="0"/>
                <a:cs typeface="Microsoft Sans Serif" pitchFamily="34" charset="0"/>
              </a:rPr>
              <a:t>memories</a:t>
            </a:r>
            <a:r>
              <a:rPr lang="en-US" sz="2200" dirty="0" smtClean="0">
                <a:solidFill>
                  <a:schemeClr val="bg1"/>
                </a:solidFill>
                <a:latin typeface="Comic Sans MS" pitchFamily="66" charset="0"/>
                <a:ea typeface="Calibri" pitchFamily="34" charset="0"/>
                <a:cs typeface="Microsoft Sans Serif" pitchFamily="34" charset="0"/>
              </a:rPr>
              <a:t>.  While 			memories are not stored in the </a:t>
            </a:r>
            <a:r>
              <a:rPr lang="en-US" sz="2200" b="1" dirty="0" smtClean="0">
                <a:solidFill>
                  <a:schemeClr val="bg1"/>
                </a:solidFill>
                <a:latin typeface="Comic Sans MS" pitchFamily="66" charset="0"/>
                <a:ea typeface="Calibri" pitchFamily="34" charset="0"/>
                <a:cs typeface="Microsoft Sans Serif" pitchFamily="34" charset="0"/>
              </a:rPr>
              <a:t>hippocampus</a:t>
            </a:r>
            <a:r>
              <a:rPr lang="en-US" sz="2200" dirty="0" smtClean="0">
                <a:solidFill>
                  <a:schemeClr val="bg1"/>
                </a:solidFill>
                <a:latin typeface="Comic Sans MS" pitchFamily="66" charset="0"/>
                <a:ea typeface="Calibri" pitchFamily="34" charset="0"/>
                <a:cs typeface="Microsoft Sans Serif" pitchFamily="34" charset="0"/>
              </a:rPr>
              <a:t> itself, it is a 		crucial structure in assembling information from 				elsewhere in the brain.</a:t>
            </a:r>
          </a:p>
          <a:p>
            <a:pPr marL="0" marR="0" lvl="0" indent="0" algn="l" defTabSz="914400" rtl="0" eaLnBrk="0" fontAlgn="base" latinLnBrk="0" hangingPunct="0">
              <a:lnSpc>
                <a:spcPct val="100000"/>
              </a:lnSpc>
              <a:spcBef>
                <a:spcPct val="0"/>
              </a:spcBef>
              <a:spcAft>
                <a:spcPct val="0"/>
              </a:spcAft>
              <a:buClrTx/>
              <a:buSzTx/>
              <a:buFontTx/>
              <a:buNone/>
              <a:tabLst>
                <a:tab pos="457200" algn="l"/>
                <a:tab pos="685800" algn="l"/>
              </a:tabLst>
            </a:pPr>
            <a:endParaRPr lang="en-US" sz="2200" dirty="0" smtClean="0">
              <a:solidFill>
                <a:schemeClr val="bg1"/>
              </a:solidFill>
              <a:latin typeface="Comic Sans MS" pitchFamily="66" charset="0"/>
              <a:ea typeface="Calibri" pitchFamily="34" charset="0"/>
              <a:cs typeface="Microsoft Sans Serif"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685800" algn="l"/>
              </a:tabLst>
            </a:pPr>
            <a:r>
              <a:rPr lang="en-US" sz="2200" dirty="0" smtClean="0">
                <a:solidFill>
                  <a:schemeClr val="bg1"/>
                </a:solidFill>
                <a:latin typeface="Comic Sans MS" pitchFamily="66" charset="0"/>
                <a:ea typeface="Calibri" pitchFamily="34" charset="0"/>
                <a:cs typeface="Microsoft Sans Serif" pitchFamily="34" charset="0"/>
              </a:rPr>
              <a:t>			</a:t>
            </a:r>
            <a:r>
              <a:rPr lang="en-US" sz="2200" i="1" dirty="0" smtClean="0">
                <a:solidFill>
                  <a:schemeClr val="bg1"/>
                </a:solidFill>
                <a:latin typeface="Comic Sans MS" pitchFamily="66" charset="0"/>
                <a:ea typeface="Calibri" pitchFamily="34" charset="0"/>
                <a:cs typeface="Microsoft Sans Serif" pitchFamily="34" charset="0"/>
              </a:rPr>
              <a:t>Damage to the </a:t>
            </a:r>
            <a:br>
              <a:rPr lang="en-US" sz="2200" i="1" dirty="0" smtClean="0">
                <a:solidFill>
                  <a:schemeClr val="bg1"/>
                </a:solidFill>
                <a:latin typeface="Comic Sans MS" pitchFamily="66" charset="0"/>
                <a:ea typeface="Calibri" pitchFamily="34" charset="0"/>
                <a:cs typeface="Microsoft Sans Serif" pitchFamily="34" charset="0"/>
              </a:rPr>
            </a:br>
            <a:r>
              <a:rPr lang="en-US" sz="2200" i="1" dirty="0" smtClean="0">
                <a:solidFill>
                  <a:schemeClr val="bg1"/>
                </a:solidFill>
                <a:latin typeface="Comic Sans MS" pitchFamily="66" charset="0"/>
                <a:ea typeface="Calibri" pitchFamily="34" charset="0"/>
                <a:cs typeface="Microsoft Sans Serif" pitchFamily="34" charset="0"/>
              </a:rPr>
              <a:t>			hippocampus would </a:t>
            </a:r>
            <a:br>
              <a:rPr lang="en-US" sz="2200" i="1" dirty="0" smtClean="0">
                <a:solidFill>
                  <a:schemeClr val="bg1"/>
                </a:solidFill>
                <a:latin typeface="Comic Sans MS" pitchFamily="66" charset="0"/>
                <a:ea typeface="Calibri" pitchFamily="34" charset="0"/>
                <a:cs typeface="Microsoft Sans Serif" pitchFamily="34" charset="0"/>
              </a:rPr>
            </a:br>
            <a:r>
              <a:rPr lang="en-US" sz="2200" i="1" dirty="0" smtClean="0">
                <a:solidFill>
                  <a:schemeClr val="bg1"/>
                </a:solidFill>
                <a:latin typeface="Comic Sans MS" pitchFamily="66" charset="0"/>
                <a:ea typeface="Calibri" pitchFamily="34" charset="0"/>
                <a:cs typeface="Microsoft Sans Serif" pitchFamily="34" charset="0"/>
              </a:rPr>
              <a:t>			makes forming new</a:t>
            </a:r>
            <a:br>
              <a:rPr lang="en-US" sz="2200" i="1" dirty="0" smtClean="0">
                <a:solidFill>
                  <a:schemeClr val="bg1"/>
                </a:solidFill>
                <a:latin typeface="Comic Sans MS" pitchFamily="66" charset="0"/>
                <a:ea typeface="Calibri" pitchFamily="34" charset="0"/>
                <a:cs typeface="Microsoft Sans Serif" pitchFamily="34" charset="0"/>
              </a:rPr>
            </a:br>
            <a:r>
              <a:rPr lang="en-US" sz="2200" i="1" dirty="0" smtClean="0">
                <a:solidFill>
                  <a:schemeClr val="bg1"/>
                </a:solidFill>
                <a:latin typeface="Comic Sans MS" pitchFamily="66" charset="0"/>
                <a:ea typeface="Calibri" pitchFamily="34" charset="0"/>
                <a:cs typeface="Microsoft Sans Serif" pitchFamily="34" charset="0"/>
              </a:rPr>
              <a:t>			memories impossible.</a:t>
            </a:r>
            <a:br>
              <a:rPr lang="en-US" sz="2200" i="1" dirty="0" smtClean="0">
                <a:solidFill>
                  <a:schemeClr val="bg1"/>
                </a:solidFill>
                <a:latin typeface="Comic Sans MS" pitchFamily="66" charset="0"/>
                <a:ea typeface="Calibri" pitchFamily="34" charset="0"/>
                <a:cs typeface="Microsoft Sans Serif" pitchFamily="34" charset="0"/>
              </a:rPr>
            </a:br>
            <a:r>
              <a:rPr lang="en-US" sz="2200" i="1" dirty="0" smtClean="0">
                <a:solidFill>
                  <a:schemeClr val="bg1"/>
                </a:solidFill>
                <a:latin typeface="Comic Sans MS" pitchFamily="66" charset="0"/>
                <a:ea typeface="Calibri" pitchFamily="34" charset="0"/>
                <a:cs typeface="Microsoft Sans Serif" pitchFamily="34" charset="0"/>
              </a:rPr>
              <a:t>			Memories already </a:t>
            </a:r>
            <a:br>
              <a:rPr lang="en-US" sz="2200" i="1" dirty="0" smtClean="0">
                <a:solidFill>
                  <a:schemeClr val="bg1"/>
                </a:solidFill>
                <a:latin typeface="Comic Sans MS" pitchFamily="66" charset="0"/>
                <a:ea typeface="Calibri" pitchFamily="34" charset="0"/>
                <a:cs typeface="Microsoft Sans Serif" pitchFamily="34" charset="0"/>
              </a:rPr>
            </a:br>
            <a:r>
              <a:rPr lang="en-US" sz="2200" i="1" dirty="0" smtClean="0">
                <a:solidFill>
                  <a:schemeClr val="bg1"/>
                </a:solidFill>
                <a:latin typeface="Comic Sans MS" pitchFamily="66" charset="0"/>
                <a:ea typeface="Calibri" pitchFamily="34" charset="0"/>
                <a:cs typeface="Microsoft Sans Serif" pitchFamily="34" charset="0"/>
              </a:rPr>
              <a:t>			stored are not </a:t>
            </a:r>
          </a:p>
          <a:p>
            <a:pPr marL="0" marR="0" lvl="0" indent="0" algn="l" defTabSz="914400" rtl="0" eaLnBrk="0" fontAlgn="base" latinLnBrk="0" hangingPunct="0">
              <a:lnSpc>
                <a:spcPct val="100000"/>
              </a:lnSpc>
              <a:spcBef>
                <a:spcPct val="0"/>
              </a:spcBef>
              <a:spcAft>
                <a:spcPct val="0"/>
              </a:spcAft>
              <a:buClrTx/>
              <a:buSzTx/>
              <a:buFontTx/>
              <a:buNone/>
              <a:tabLst>
                <a:tab pos="457200" algn="l"/>
                <a:tab pos="685800" algn="l"/>
              </a:tabLst>
            </a:pPr>
            <a:r>
              <a:rPr lang="en-US" sz="2200" i="1" dirty="0" smtClean="0">
                <a:solidFill>
                  <a:schemeClr val="bg1"/>
                </a:solidFill>
                <a:latin typeface="Comic Sans MS" pitchFamily="66" charset="0"/>
                <a:ea typeface="Calibri" pitchFamily="34" charset="0"/>
                <a:cs typeface="Microsoft Sans Serif" pitchFamily="34" charset="0"/>
              </a:rPr>
              <a:t>			forgotten, but new </a:t>
            </a:r>
            <a:br>
              <a:rPr lang="en-US" sz="2200" i="1" dirty="0" smtClean="0">
                <a:solidFill>
                  <a:schemeClr val="bg1"/>
                </a:solidFill>
                <a:latin typeface="Comic Sans MS" pitchFamily="66" charset="0"/>
                <a:ea typeface="Calibri" pitchFamily="34" charset="0"/>
                <a:cs typeface="Microsoft Sans Serif" pitchFamily="34" charset="0"/>
              </a:rPr>
            </a:br>
            <a:r>
              <a:rPr lang="en-US" sz="2200" i="1" dirty="0" smtClean="0">
                <a:solidFill>
                  <a:schemeClr val="bg1"/>
                </a:solidFill>
                <a:latin typeface="Comic Sans MS" pitchFamily="66" charset="0"/>
                <a:ea typeface="Calibri" pitchFamily="34" charset="0"/>
                <a:cs typeface="Microsoft Sans Serif" pitchFamily="34" charset="0"/>
              </a:rPr>
              <a:t>			ones cannot be made.</a:t>
            </a:r>
          </a:p>
          <a:p>
            <a:pPr marL="0" marR="0" lvl="0" indent="0" algn="l" defTabSz="914400" rtl="0" eaLnBrk="0" fontAlgn="base" latinLnBrk="0" hangingPunct="0">
              <a:lnSpc>
                <a:spcPct val="100000"/>
              </a:lnSpc>
              <a:spcBef>
                <a:spcPct val="0"/>
              </a:spcBef>
              <a:spcAft>
                <a:spcPct val="0"/>
              </a:spcAft>
              <a:buClrTx/>
              <a:buSzTx/>
              <a:buFontTx/>
              <a:buNone/>
              <a:tabLst>
                <a:tab pos="457200" algn="l"/>
                <a:tab pos="685800" algn="l"/>
              </a:tabLst>
            </a:pPr>
            <a:endParaRPr kumimoji="0" lang="en-US" sz="2200" b="0" i="1" u="none" strike="noStrike" cap="none" normalizeH="0" baseline="0" dirty="0" smtClean="0">
              <a:ln>
                <a:noFill/>
              </a:ln>
              <a:solidFill>
                <a:schemeClr val="bg1"/>
              </a:solidFill>
              <a:effectLst/>
              <a:latin typeface="Comic Sans MS" pitchFamily="66" charset="0"/>
              <a:cs typeface="Microsoft Sans Serif"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685800" algn="l"/>
              </a:tabLst>
            </a:pPr>
            <a:r>
              <a:rPr lang="en-US" sz="2200" i="1" dirty="0" smtClean="0">
                <a:solidFill>
                  <a:schemeClr val="bg1"/>
                </a:solidFill>
                <a:latin typeface="Comic Sans MS" pitchFamily="66" charset="0"/>
                <a:cs typeface="Microsoft Sans Serif" pitchFamily="34" charset="0"/>
              </a:rPr>
              <a:t>	</a:t>
            </a:r>
            <a:r>
              <a:rPr lang="en-US" sz="2000" i="1" dirty="0" smtClean="0">
                <a:solidFill>
                  <a:schemeClr val="bg1"/>
                </a:solidFill>
                <a:latin typeface="Comic Sans MS" pitchFamily="66" charset="0"/>
                <a:cs typeface="Microsoft Sans Serif" pitchFamily="34" charset="0"/>
              </a:rPr>
              <a:t>It is important to note that the prefrontal area (cortex) and the </a:t>
            </a:r>
          </a:p>
          <a:p>
            <a:pPr marL="0" marR="0" lvl="0" indent="0" algn="l" defTabSz="914400" rtl="0" eaLnBrk="0" fontAlgn="base" latinLnBrk="0" hangingPunct="0">
              <a:lnSpc>
                <a:spcPct val="100000"/>
              </a:lnSpc>
              <a:spcBef>
                <a:spcPct val="0"/>
              </a:spcBef>
              <a:spcAft>
                <a:spcPct val="0"/>
              </a:spcAft>
              <a:buClrTx/>
              <a:buSzTx/>
              <a:buFontTx/>
              <a:buNone/>
              <a:tabLst>
                <a:tab pos="457200" algn="l"/>
                <a:tab pos="685800" algn="l"/>
              </a:tabLst>
            </a:pPr>
            <a:r>
              <a:rPr lang="en-US" sz="2000" i="1" dirty="0" smtClean="0">
                <a:solidFill>
                  <a:schemeClr val="bg1"/>
                </a:solidFill>
                <a:latin typeface="Comic Sans MS" pitchFamily="66" charset="0"/>
                <a:cs typeface="Microsoft Sans Serif" pitchFamily="34" charset="0"/>
              </a:rPr>
              <a:t>	hippocampus are two separate entities within the brain.  The </a:t>
            </a:r>
          </a:p>
          <a:p>
            <a:pPr marL="0" marR="0" lvl="0" indent="0" algn="l" defTabSz="914400" rtl="0" eaLnBrk="0" fontAlgn="base" latinLnBrk="0" hangingPunct="0">
              <a:lnSpc>
                <a:spcPct val="100000"/>
              </a:lnSpc>
              <a:spcBef>
                <a:spcPct val="0"/>
              </a:spcBef>
              <a:spcAft>
                <a:spcPct val="0"/>
              </a:spcAft>
              <a:buClrTx/>
              <a:buSzTx/>
              <a:buFontTx/>
              <a:buNone/>
              <a:tabLst>
                <a:tab pos="457200" algn="l"/>
                <a:tab pos="685800" algn="l"/>
              </a:tabLst>
            </a:pPr>
            <a:r>
              <a:rPr lang="en-US" sz="2000" i="1" dirty="0" smtClean="0">
                <a:solidFill>
                  <a:schemeClr val="bg1"/>
                </a:solidFill>
                <a:latin typeface="Comic Sans MS" pitchFamily="66" charset="0"/>
                <a:cs typeface="Microsoft Sans Serif" pitchFamily="34" charset="0"/>
              </a:rPr>
              <a:t>	prefrontal area (cortex) enables us to re-experience personal </a:t>
            </a:r>
          </a:p>
          <a:p>
            <a:pPr marL="0" marR="0" lvl="0" indent="0" algn="l" defTabSz="914400" rtl="0" eaLnBrk="0" fontAlgn="base" latinLnBrk="0" hangingPunct="0">
              <a:lnSpc>
                <a:spcPct val="100000"/>
              </a:lnSpc>
              <a:spcBef>
                <a:spcPct val="0"/>
              </a:spcBef>
              <a:spcAft>
                <a:spcPct val="0"/>
              </a:spcAft>
              <a:buClrTx/>
              <a:buSzTx/>
              <a:buFontTx/>
              <a:buNone/>
              <a:tabLst>
                <a:tab pos="457200" algn="l"/>
                <a:tab pos="685800" algn="l"/>
              </a:tabLst>
            </a:pPr>
            <a:r>
              <a:rPr lang="en-US" sz="2000" i="1" dirty="0" smtClean="0">
                <a:solidFill>
                  <a:schemeClr val="bg1"/>
                </a:solidFill>
                <a:latin typeface="Comic Sans MS" pitchFamily="66" charset="0"/>
                <a:cs typeface="Microsoft Sans Serif" pitchFamily="34" charset="0"/>
              </a:rPr>
              <a:t>	events/memories from the past, while the role of 	the hippocampus </a:t>
            </a:r>
          </a:p>
          <a:p>
            <a:pPr marL="0" marR="0" lvl="0" indent="0" algn="l" defTabSz="914400" rtl="0" eaLnBrk="0" fontAlgn="base" latinLnBrk="0" hangingPunct="0">
              <a:lnSpc>
                <a:spcPct val="100000"/>
              </a:lnSpc>
              <a:spcBef>
                <a:spcPct val="0"/>
              </a:spcBef>
              <a:spcAft>
                <a:spcPct val="0"/>
              </a:spcAft>
              <a:buClrTx/>
              <a:buSzTx/>
              <a:buFontTx/>
              <a:buNone/>
              <a:tabLst>
                <a:tab pos="457200" algn="l"/>
                <a:tab pos="685800" algn="l"/>
              </a:tabLst>
            </a:pPr>
            <a:r>
              <a:rPr lang="en-US" sz="2000" i="1" dirty="0" smtClean="0">
                <a:solidFill>
                  <a:schemeClr val="bg1"/>
                </a:solidFill>
                <a:latin typeface="Comic Sans MS" pitchFamily="66" charset="0"/>
                <a:cs typeface="Microsoft Sans Serif" pitchFamily="34" charset="0"/>
              </a:rPr>
              <a:t>	is involved in the formation of memories.</a:t>
            </a:r>
            <a:endParaRPr kumimoji="0" lang="en-US" sz="2000" b="0" i="1" u="none" strike="noStrike" cap="none" normalizeH="0" baseline="0" dirty="0" smtClean="0">
              <a:ln>
                <a:noFill/>
              </a:ln>
              <a:solidFill>
                <a:schemeClr val="bg1"/>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25">
                                            <p:txEl>
                                              <p:pRg st="0" end="0"/>
                                            </p:txEl>
                                          </p:spTgt>
                                        </p:tgtEl>
                                        <p:attrNameLst>
                                          <p:attrName>style.visibility</p:attrName>
                                        </p:attrNameLst>
                                      </p:cBhvr>
                                      <p:to>
                                        <p:strVal val="visible"/>
                                      </p:to>
                                    </p:set>
                                    <p:anim calcmode="lin" valueType="num">
                                      <p:cBhvr>
                                        <p:cTn id="7" dur="500" fill="hold"/>
                                        <p:tgtEl>
                                          <p:spTgt spid="102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025">
                                            <p:txEl>
                                              <p:pRg st="0" end="0"/>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32770"/>
                                        </p:tgtEl>
                                        <p:attrNameLst>
                                          <p:attrName>style.visibility</p:attrName>
                                        </p:attrNameLst>
                                      </p:cBhvr>
                                      <p:to>
                                        <p:strVal val="visible"/>
                                      </p:to>
                                    </p:set>
                                    <p:anim calcmode="lin" valueType="num">
                                      <p:cBhvr>
                                        <p:cTn id="12" dur="500" fill="hold"/>
                                        <p:tgtEl>
                                          <p:spTgt spid="32770"/>
                                        </p:tgtEl>
                                        <p:attrNameLst>
                                          <p:attrName>ppt_w</p:attrName>
                                        </p:attrNameLst>
                                      </p:cBhvr>
                                      <p:tavLst>
                                        <p:tav tm="0">
                                          <p:val>
                                            <p:fltVal val="0"/>
                                          </p:val>
                                        </p:tav>
                                        <p:tav tm="100000">
                                          <p:val>
                                            <p:strVal val="#ppt_w"/>
                                          </p:val>
                                        </p:tav>
                                      </p:tavLst>
                                    </p:anim>
                                    <p:anim calcmode="lin" valueType="num">
                                      <p:cBhvr>
                                        <p:cTn id="13" dur="500" fill="hold"/>
                                        <p:tgtEl>
                                          <p:spTgt spid="32770"/>
                                        </p:tgtEl>
                                        <p:attrNameLst>
                                          <p:attrName>ppt_h</p:attrName>
                                        </p:attrNameLst>
                                      </p:cBhvr>
                                      <p:tavLst>
                                        <p:tav tm="0">
                                          <p:val>
                                            <p:fltVal val="0"/>
                                          </p:val>
                                        </p:tav>
                                        <p:tav tm="100000">
                                          <p:val>
                                            <p:strVal val="#ppt_h"/>
                                          </p:val>
                                        </p:tav>
                                      </p:tavLst>
                                    </p:anim>
                                    <p:animEffect transition="in" filter="fade">
                                      <p:cBhvr>
                                        <p:cTn id="14" dur="500"/>
                                        <p:tgtEl>
                                          <p:spTgt spid="3277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1025">
                                            <p:txEl>
                                              <p:pRg st="2" end="2"/>
                                            </p:txEl>
                                          </p:spTgt>
                                        </p:tgtEl>
                                        <p:attrNameLst>
                                          <p:attrName>style.visibility</p:attrName>
                                        </p:attrNameLst>
                                      </p:cBhvr>
                                      <p:to>
                                        <p:strVal val="visible"/>
                                      </p:to>
                                    </p:set>
                                    <p:anim calcmode="lin" valueType="num">
                                      <p:cBhvr>
                                        <p:cTn id="19" dur="500" fill="hold"/>
                                        <p:tgtEl>
                                          <p:spTgt spid="102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5">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1025">
                                            <p:txEl>
                                              <p:pRg st="2" end="2"/>
                                            </p:txEl>
                                          </p:spTgt>
                                        </p:tgtEl>
                                      </p:cBhvr>
                                    </p:animEffect>
                                  </p:childTnLst>
                                </p:cTn>
                              </p:par>
                              <p:par>
                                <p:cTn id="22" presetID="53" presetClass="entr" presetSubtype="0" fill="hold" nodeType="withEffect">
                                  <p:stCondLst>
                                    <p:cond delay="0"/>
                                  </p:stCondLst>
                                  <p:childTnLst>
                                    <p:set>
                                      <p:cBhvr>
                                        <p:cTn id="23" dur="1" fill="hold">
                                          <p:stCondLst>
                                            <p:cond delay="0"/>
                                          </p:stCondLst>
                                        </p:cTn>
                                        <p:tgtEl>
                                          <p:spTgt spid="1025">
                                            <p:txEl>
                                              <p:pRg st="3" end="3"/>
                                            </p:txEl>
                                          </p:spTgt>
                                        </p:tgtEl>
                                        <p:attrNameLst>
                                          <p:attrName>style.visibility</p:attrName>
                                        </p:attrNameLst>
                                      </p:cBhvr>
                                      <p:to>
                                        <p:strVal val="visible"/>
                                      </p:to>
                                    </p:set>
                                    <p:anim calcmode="lin" valueType="num">
                                      <p:cBhvr>
                                        <p:cTn id="24" dur="500" fill="hold"/>
                                        <p:tgtEl>
                                          <p:spTgt spid="1025">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1025">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1025">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nodeType="clickEffect">
                                  <p:stCondLst>
                                    <p:cond delay="0"/>
                                  </p:stCondLst>
                                  <p:childTnLst>
                                    <p:set>
                                      <p:cBhvr>
                                        <p:cTn id="30" dur="1" fill="hold">
                                          <p:stCondLst>
                                            <p:cond delay="0"/>
                                          </p:stCondLst>
                                        </p:cTn>
                                        <p:tgtEl>
                                          <p:spTgt spid="1025">
                                            <p:txEl>
                                              <p:pRg st="5" end="5"/>
                                            </p:txEl>
                                          </p:spTgt>
                                        </p:tgtEl>
                                        <p:attrNameLst>
                                          <p:attrName>style.visibility</p:attrName>
                                        </p:attrNameLst>
                                      </p:cBhvr>
                                      <p:to>
                                        <p:strVal val="visible"/>
                                      </p:to>
                                    </p:set>
                                    <p:anim calcmode="lin" valueType="num">
                                      <p:cBhvr>
                                        <p:cTn id="31" dur="500" fill="hold"/>
                                        <p:tgtEl>
                                          <p:spTgt spid="1025">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1025">
                                            <p:txEl>
                                              <p:pRg st="5" end="5"/>
                                            </p:txEl>
                                          </p:spTgt>
                                        </p:tgtEl>
                                        <p:attrNameLst>
                                          <p:attrName>ppt_h</p:attrName>
                                        </p:attrNameLst>
                                      </p:cBhvr>
                                      <p:tavLst>
                                        <p:tav tm="0">
                                          <p:val>
                                            <p:fltVal val="0"/>
                                          </p:val>
                                        </p:tav>
                                        <p:tav tm="100000">
                                          <p:val>
                                            <p:strVal val="#ppt_h"/>
                                          </p:val>
                                        </p:tav>
                                      </p:tavLst>
                                    </p:anim>
                                    <p:animEffect transition="in" filter="fade">
                                      <p:cBhvr>
                                        <p:cTn id="33" dur="500"/>
                                        <p:tgtEl>
                                          <p:spTgt spid="1025">
                                            <p:txEl>
                                              <p:pRg st="5" end="5"/>
                                            </p:txEl>
                                          </p:spTgt>
                                        </p:tgtEl>
                                      </p:cBhvr>
                                    </p:animEffect>
                                  </p:childTnLst>
                                </p:cTn>
                              </p:par>
                              <p:par>
                                <p:cTn id="34" presetID="53" presetClass="entr" presetSubtype="0" fill="hold" nodeType="withEffect">
                                  <p:stCondLst>
                                    <p:cond delay="0"/>
                                  </p:stCondLst>
                                  <p:childTnLst>
                                    <p:set>
                                      <p:cBhvr>
                                        <p:cTn id="35" dur="1" fill="hold">
                                          <p:stCondLst>
                                            <p:cond delay="0"/>
                                          </p:stCondLst>
                                        </p:cTn>
                                        <p:tgtEl>
                                          <p:spTgt spid="1025">
                                            <p:txEl>
                                              <p:pRg st="6" end="6"/>
                                            </p:txEl>
                                          </p:spTgt>
                                        </p:tgtEl>
                                        <p:attrNameLst>
                                          <p:attrName>style.visibility</p:attrName>
                                        </p:attrNameLst>
                                      </p:cBhvr>
                                      <p:to>
                                        <p:strVal val="visible"/>
                                      </p:to>
                                    </p:set>
                                    <p:anim calcmode="lin" valueType="num">
                                      <p:cBhvr>
                                        <p:cTn id="36" dur="500" fill="hold"/>
                                        <p:tgtEl>
                                          <p:spTgt spid="1025">
                                            <p:txEl>
                                              <p:pRg st="6" end="6"/>
                                            </p:txEl>
                                          </p:spTgt>
                                        </p:tgtEl>
                                        <p:attrNameLst>
                                          <p:attrName>ppt_w</p:attrName>
                                        </p:attrNameLst>
                                      </p:cBhvr>
                                      <p:tavLst>
                                        <p:tav tm="0">
                                          <p:val>
                                            <p:fltVal val="0"/>
                                          </p:val>
                                        </p:tav>
                                        <p:tav tm="100000">
                                          <p:val>
                                            <p:strVal val="#ppt_w"/>
                                          </p:val>
                                        </p:tav>
                                      </p:tavLst>
                                    </p:anim>
                                    <p:anim calcmode="lin" valueType="num">
                                      <p:cBhvr>
                                        <p:cTn id="37" dur="500" fill="hold"/>
                                        <p:tgtEl>
                                          <p:spTgt spid="1025">
                                            <p:txEl>
                                              <p:pRg st="6" end="6"/>
                                            </p:txEl>
                                          </p:spTgt>
                                        </p:tgtEl>
                                        <p:attrNameLst>
                                          <p:attrName>ppt_h</p:attrName>
                                        </p:attrNameLst>
                                      </p:cBhvr>
                                      <p:tavLst>
                                        <p:tav tm="0">
                                          <p:val>
                                            <p:fltVal val="0"/>
                                          </p:val>
                                        </p:tav>
                                        <p:tav tm="100000">
                                          <p:val>
                                            <p:strVal val="#ppt_h"/>
                                          </p:val>
                                        </p:tav>
                                      </p:tavLst>
                                    </p:anim>
                                    <p:animEffect transition="in" filter="fade">
                                      <p:cBhvr>
                                        <p:cTn id="38" dur="500"/>
                                        <p:tgtEl>
                                          <p:spTgt spid="1025">
                                            <p:txEl>
                                              <p:pRg st="6" end="6"/>
                                            </p:txEl>
                                          </p:spTgt>
                                        </p:tgtEl>
                                      </p:cBhvr>
                                    </p:animEffect>
                                  </p:childTnLst>
                                </p:cTn>
                              </p:par>
                              <p:par>
                                <p:cTn id="39" presetID="53" presetClass="entr" presetSubtype="0" fill="hold" nodeType="withEffect">
                                  <p:stCondLst>
                                    <p:cond delay="0"/>
                                  </p:stCondLst>
                                  <p:childTnLst>
                                    <p:set>
                                      <p:cBhvr>
                                        <p:cTn id="40" dur="1" fill="hold">
                                          <p:stCondLst>
                                            <p:cond delay="0"/>
                                          </p:stCondLst>
                                        </p:cTn>
                                        <p:tgtEl>
                                          <p:spTgt spid="1025">
                                            <p:txEl>
                                              <p:pRg st="7" end="7"/>
                                            </p:txEl>
                                          </p:spTgt>
                                        </p:tgtEl>
                                        <p:attrNameLst>
                                          <p:attrName>style.visibility</p:attrName>
                                        </p:attrNameLst>
                                      </p:cBhvr>
                                      <p:to>
                                        <p:strVal val="visible"/>
                                      </p:to>
                                    </p:set>
                                    <p:anim calcmode="lin" valueType="num">
                                      <p:cBhvr>
                                        <p:cTn id="41" dur="500" fill="hold"/>
                                        <p:tgtEl>
                                          <p:spTgt spid="1025">
                                            <p:txEl>
                                              <p:pRg st="7" end="7"/>
                                            </p:txEl>
                                          </p:spTgt>
                                        </p:tgtEl>
                                        <p:attrNameLst>
                                          <p:attrName>ppt_w</p:attrName>
                                        </p:attrNameLst>
                                      </p:cBhvr>
                                      <p:tavLst>
                                        <p:tav tm="0">
                                          <p:val>
                                            <p:fltVal val="0"/>
                                          </p:val>
                                        </p:tav>
                                        <p:tav tm="100000">
                                          <p:val>
                                            <p:strVal val="#ppt_w"/>
                                          </p:val>
                                        </p:tav>
                                      </p:tavLst>
                                    </p:anim>
                                    <p:anim calcmode="lin" valueType="num">
                                      <p:cBhvr>
                                        <p:cTn id="42" dur="500" fill="hold"/>
                                        <p:tgtEl>
                                          <p:spTgt spid="1025">
                                            <p:txEl>
                                              <p:pRg st="7" end="7"/>
                                            </p:txEl>
                                          </p:spTgt>
                                        </p:tgtEl>
                                        <p:attrNameLst>
                                          <p:attrName>ppt_h</p:attrName>
                                        </p:attrNameLst>
                                      </p:cBhvr>
                                      <p:tavLst>
                                        <p:tav tm="0">
                                          <p:val>
                                            <p:fltVal val="0"/>
                                          </p:val>
                                        </p:tav>
                                        <p:tav tm="100000">
                                          <p:val>
                                            <p:strVal val="#ppt_h"/>
                                          </p:val>
                                        </p:tav>
                                      </p:tavLst>
                                    </p:anim>
                                    <p:animEffect transition="in" filter="fade">
                                      <p:cBhvr>
                                        <p:cTn id="43" dur="500"/>
                                        <p:tgtEl>
                                          <p:spTgt spid="1025">
                                            <p:txEl>
                                              <p:pRg st="7" end="7"/>
                                            </p:txEl>
                                          </p:spTgt>
                                        </p:tgtEl>
                                      </p:cBhvr>
                                    </p:animEffect>
                                  </p:childTnLst>
                                </p:cTn>
                              </p:par>
                              <p:par>
                                <p:cTn id="44" presetID="53" presetClass="entr" presetSubtype="0" fill="hold" nodeType="withEffect">
                                  <p:stCondLst>
                                    <p:cond delay="0"/>
                                  </p:stCondLst>
                                  <p:childTnLst>
                                    <p:set>
                                      <p:cBhvr>
                                        <p:cTn id="45" dur="1" fill="hold">
                                          <p:stCondLst>
                                            <p:cond delay="0"/>
                                          </p:stCondLst>
                                        </p:cTn>
                                        <p:tgtEl>
                                          <p:spTgt spid="1025">
                                            <p:txEl>
                                              <p:pRg st="8" end="8"/>
                                            </p:txEl>
                                          </p:spTgt>
                                        </p:tgtEl>
                                        <p:attrNameLst>
                                          <p:attrName>style.visibility</p:attrName>
                                        </p:attrNameLst>
                                      </p:cBhvr>
                                      <p:to>
                                        <p:strVal val="visible"/>
                                      </p:to>
                                    </p:set>
                                    <p:anim calcmode="lin" valueType="num">
                                      <p:cBhvr>
                                        <p:cTn id="46" dur="500" fill="hold"/>
                                        <p:tgtEl>
                                          <p:spTgt spid="1025">
                                            <p:txEl>
                                              <p:pRg st="8" end="8"/>
                                            </p:txEl>
                                          </p:spTgt>
                                        </p:tgtEl>
                                        <p:attrNameLst>
                                          <p:attrName>ppt_w</p:attrName>
                                        </p:attrNameLst>
                                      </p:cBhvr>
                                      <p:tavLst>
                                        <p:tav tm="0">
                                          <p:val>
                                            <p:fltVal val="0"/>
                                          </p:val>
                                        </p:tav>
                                        <p:tav tm="100000">
                                          <p:val>
                                            <p:strVal val="#ppt_w"/>
                                          </p:val>
                                        </p:tav>
                                      </p:tavLst>
                                    </p:anim>
                                    <p:anim calcmode="lin" valueType="num">
                                      <p:cBhvr>
                                        <p:cTn id="47" dur="500" fill="hold"/>
                                        <p:tgtEl>
                                          <p:spTgt spid="1025">
                                            <p:txEl>
                                              <p:pRg st="8" end="8"/>
                                            </p:txEl>
                                          </p:spTgt>
                                        </p:tgtEl>
                                        <p:attrNameLst>
                                          <p:attrName>ppt_h</p:attrName>
                                        </p:attrNameLst>
                                      </p:cBhvr>
                                      <p:tavLst>
                                        <p:tav tm="0">
                                          <p:val>
                                            <p:fltVal val="0"/>
                                          </p:val>
                                        </p:tav>
                                        <p:tav tm="100000">
                                          <p:val>
                                            <p:strVal val="#ppt_h"/>
                                          </p:val>
                                        </p:tav>
                                      </p:tavLst>
                                    </p:anim>
                                    <p:animEffect transition="in" filter="fade">
                                      <p:cBhvr>
                                        <p:cTn id="48" dur="500"/>
                                        <p:tgtEl>
                                          <p:spTgt spid="1025">
                                            <p:txEl>
                                              <p:pRg st="8" end="8"/>
                                            </p:txEl>
                                          </p:spTgt>
                                        </p:tgtEl>
                                      </p:cBhvr>
                                    </p:animEffect>
                                  </p:childTnLst>
                                </p:cTn>
                              </p:par>
                              <p:par>
                                <p:cTn id="49" presetID="53" presetClass="entr" presetSubtype="0" fill="hold" nodeType="withEffect">
                                  <p:stCondLst>
                                    <p:cond delay="0"/>
                                  </p:stCondLst>
                                  <p:childTnLst>
                                    <p:set>
                                      <p:cBhvr>
                                        <p:cTn id="50" dur="1" fill="hold">
                                          <p:stCondLst>
                                            <p:cond delay="0"/>
                                          </p:stCondLst>
                                        </p:cTn>
                                        <p:tgtEl>
                                          <p:spTgt spid="1025">
                                            <p:txEl>
                                              <p:pRg st="9" end="9"/>
                                            </p:txEl>
                                          </p:spTgt>
                                        </p:tgtEl>
                                        <p:attrNameLst>
                                          <p:attrName>style.visibility</p:attrName>
                                        </p:attrNameLst>
                                      </p:cBhvr>
                                      <p:to>
                                        <p:strVal val="visible"/>
                                      </p:to>
                                    </p:set>
                                    <p:anim calcmode="lin" valueType="num">
                                      <p:cBhvr>
                                        <p:cTn id="51" dur="500" fill="hold"/>
                                        <p:tgtEl>
                                          <p:spTgt spid="1025">
                                            <p:txEl>
                                              <p:pRg st="9" end="9"/>
                                            </p:txEl>
                                          </p:spTgt>
                                        </p:tgtEl>
                                        <p:attrNameLst>
                                          <p:attrName>ppt_w</p:attrName>
                                        </p:attrNameLst>
                                      </p:cBhvr>
                                      <p:tavLst>
                                        <p:tav tm="0">
                                          <p:val>
                                            <p:fltVal val="0"/>
                                          </p:val>
                                        </p:tav>
                                        <p:tav tm="100000">
                                          <p:val>
                                            <p:strVal val="#ppt_w"/>
                                          </p:val>
                                        </p:tav>
                                      </p:tavLst>
                                    </p:anim>
                                    <p:anim calcmode="lin" valueType="num">
                                      <p:cBhvr>
                                        <p:cTn id="52" dur="500" fill="hold"/>
                                        <p:tgtEl>
                                          <p:spTgt spid="1025">
                                            <p:txEl>
                                              <p:pRg st="9" end="9"/>
                                            </p:txEl>
                                          </p:spTgt>
                                        </p:tgtEl>
                                        <p:attrNameLst>
                                          <p:attrName>ppt_h</p:attrName>
                                        </p:attrNameLst>
                                      </p:cBhvr>
                                      <p:tavLst>
                                        <p:tav tm="0">
                                          <p:val>
                                            <p:fltVal val="0"/>
                                          </p:val>
                                        </p:tav>
                                        <p:tav tm="100000">
                                          <p:val>
                                            <p:strVal val="#ppt_h"/>
                                          </p:val>
                                        </p:tav>
                                      </p:tavLst>
                                    </p:anim>
                                    <p:animEffect transition="in" filter="fade">
                                      <p:cBhvr>
                                        <p:cTn id="53" dur="500"/>
                                        <p:tgtEl>
                                          <p:spTgt spid="102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28600" y="152400"/>
            <a:ext cx="8686800"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tab pos="457200" algn="l"/>
                <a:tab pos="685800" algn="l"/>
              </a:tabLst>
            </a:pPr>
            <a:r>
              <a:rPr kumimoji="0" lang="en-US" sz="2200" b="0" i="1" u="none" strike="noStrike" cap="none" normalizeH="0" baseline="0" dirty="0" smtClean="0">
                <a:ln>
                  <a:noFill/>
                </a:ln>
                <a:solidFill>
                  <a:schemeClr val="tx1"/>
                </a:solidFill>
                <a:effectLst/>
                <a:latin typeface="Comic Sans MS" pitchFamily="66" charset="0"/>
                <a:ea typeface="Calibri" pitchFamily="34" charset="0"/>
                <a:cs typeface="Microsoft Sans Serif" pitchFamily="34" charset="0"/>
              </a:rPr>
              <a:t>	</a:t>
            </a:r>
            <a:r>
              <a:rPr lang="en-US" sz="2200" dirty="0" smtClean="0">
                <a:solidFill>
                  <a:schemeClr val="bg1"/>
                </a:solidFill>
                <a:latin typeface="Comic Sans MS" pitchFamily="66" charset="0"/>
                <a:ea typeface="Calibri" pitchFamily="34" charset="0"/>
                <a:cs typeface="Microsoft Sans Serif" pitchFamily="34" charset="0"/>
              </a:rPr>
              <a:t>	The </a:t>
            </a:r>
            <a:r>
              <a:rPr lang="en-US" sz="2200" b="1" dirty="0" smtClean="0">
                <a:solidFill>
                  <a:schemeClr val="bg1"/>
                </a:solidFill>
                <a:latin typeface="Comic Sans MS" pitchFamily="66" charset="0"/>
                <a:ea typeface="Calibri" pitchFamily="34" charset="0"/>
                <a:cs typeface="Microsoft Sans Serif" pitchFamily="34" charset="0"/>
              </a:rPr>
              <a:t>Hypothalamus </a:t>
            </a:r>
            <a:r>
              <a:rPr lang="en-US" sz="2200" dirty="0" smtClean="0">
                <a:solidFill>
                  <a:schemeClr val="bg1"/>
                </a:solidFill>
                <a:latin typeface="Comic Sans MS" pitchFamily="66" charset="0"/>
                <a:ea typeface="Calibri" pitchFamily="34" charset="0"/>
                <a:cs typeface="Microsoft Sans Serif" pitchFamily="34" charset="0"/>
              </a:rPr>
              <a:t>(“</a:t>
            </a:r>
            <a:r>
              <a:rPr lang="en-US" sz="2200" b="1" dirty="0" smtClean="0">
                <a:solidFill>
                  <a:schemeClr val="bg1"/>
                </a:solidFill>
                <a:latin typeface="Comic Sans MS" pitchFamily="66" charset="0"/>
                <a:ea typeface="Calibri" pitchFamily="34" charset="0"/>
                <a:cs typeface="Microsoft Sans Serif" pitchFamily="34" charset="0"/>
              </a:rPr>
              <a:t>hypo</a:t>
            </a:r>
            <a:r>
              <a:rPr lang="en-US" sz="2200" dirty="0" smtClean="0">
                <a:solidFill>
                  <a:schemeClr val="bg1"/>
                </a:solidFill>
                <a:latin typeface="Comic Sans MS" pitchFamily="66" charset="0"/>
                <a:ea typeface="Calibri" pitchFamily="34" charset="0"/>
                <a:cs typeface="Microsoft Sans Serif" pitchFamily="34" charset="0"/>
              </a:rPr>
              <a:t>” means </a:t>
            </a:r>
            <a:r>
              <a:rPr lang="en-US" sz="2200" b="1" dirty="0" smtClean="0">
                <a:solidFill>
                  <a:schemeClr val="bg1"/>
                </a:solidFill>
                <a:latin typeface="Comic Sans MS" pitchFamily="66" charset="0"/>
                <a:ea typeface="Calibri" pitchFamily="34" charset="0"/>
                <a:cs typeface="Microsoft Sans Serif" pitchFamily="34" charset="0"/>
              </a:rPr>
              <a:t>“below”</a:t>
            </a:r>
            <a:r>
              <a:rPr lang="en-US" sz="2200" dirty="0" smtClean="0">
                <a:solidFill>
                  <a:schemeClr val="bg1"/>
                </a:solidFill>
                <a:latin typeface="Comic Sans MS" pitchFamily="66" charset="0"/>
                <a:ea typeface="Calibri" pitchFamily="34" charset="0"/>
                <a:cs typeface="Microsoft Sans Serif" pitchFamily="34" charset="0"/>
              </a:rPr>
              <a:t>) is the size of 			a pea and sits below the thalamus.  Its primary function is 		to help control </a:t>
            </a:r>
            <a:r>
              <a:rPr lang="en-US" sz="2200" b="1" dirty="0" smtClean="0">
                <a:solidFill>
                  <a:schemeClr val="bg1"/>
                </a:solidFill>
                <a:latin typeface="Comic Sans MS" pitchFamily="66" charset="0"/>
                <a:ea typeface="Calibri" pitchFamily="34" charset="0"/>
                <a:cs typeface="Microsoft Sans Serif" pitchFamily="34" charset="0"/>
              </a:rPr>
              <a:t>pleasure</a:t>
            </a:r>
            <a:r>
              <a:rPr lang="en-US" sz="2200" dirty="0" smtClean="0">
                <a:solidFill>
                  <a:schemeClr val="bg1"/>
                </a:solidFill>
                <a:latin typeface="Comic Sans MS" pitchFamily="66" charset="0"/>
                <a:ea typeface="Calibri" pitchFamily="34" charset="0"/>
                <a:cs typeface="Microsoft Sans Serif" pitchFamily="34" charset="0"/>
              </a:rPr>
              <a:t>, </a:t>
            </a:r>
            <a:r>
              <a:rPr lang="en-US" sz="2200" b="1" dirty="0" smtClean="0">
                <a:solidFill>
                  <a:schemeClr val="bg1"/>
                </a:solidFill>
                <a:latin typeface="Comic Sans MS" pitchFamily="66" charset="0"/>
                <a:ea typeface="Calibri" pitchFamily="34" charset="0"/>
                <a:cs typeface="Microsoft Sans Serif" pitchFamily="34" charset="0"/>
              </a:rPr>
              <a:t>hunger</a:t>
            </a:r>
            <a:r>
              <a:rPr lang="en-US" sz="2200" dirty="0" smtClean="0">
                <a:solidFill>
                  <a:schemeClr val="bg1"/>
                </a:solidFill>
                <a:latin typeface="Comic Sans MS" pitchFamily="66" charset="0"/>
                <a:ea typeface="Calibri" pitchFamily="34" charset="0"/>
                <a:cs typeface="Microsoft Sans Serif" pitchFamily="34" charset="0"/>
              </a:rPr>
              <a:t>, </a:t>
            </a:r>
            <a:r>
              <a:rPr lang="en-US" sz="2200" b="1" dirty="0" smtClean="0">
                <a:solidFill>
                  <a:schemeClr val="bg1"/>
                </a:solidFill>
                <a:latin typeface="Comic Sans MS" pitchFamily="66" charset="0"/>
                <a:ea typeface="Calibri" pitchFamily="34" charset="0"/>
                <a:cs typeface="Microsoft Sans Serif" pitchFamily="34" charset="0"/>
              </a:rPr>
              <a:t>thirst</a:t>
            </a:r>
            <a:r>
              <a:rPr lang="en-US" sz="2200" dirty="0" smtClean="0">
                <a:solidFill>
                  <a:schemeClr val="bg1"/>
                </a:solidFill>
                <a:latin typeface="Comic Sans MS" pitchFamily="66" charset="0"/>
                <a:ea typeface="Calibri" pitchFamily="34" charset="0"/>
                <a:cs typeface="Microsoft Sans Serif" pitchFamily="34" charset="0"/>
              </a:rPr>
              <a:t>, and </a:t>
            </a:r>
            <a:r>
              <a:rPr lang="en-US" sz="2200" b="1" dirty="0" smtClean="0">
                <a:solidFill>
                  <a:schemeClr val="bg1"/>
                </a:solidFill>
                <a:latin typeface="Comic Sans MS" pitchFamily="66" charset="0"/>
                <a:ea typeface="Calibri" pitchFamily="34" charset="0"/>
                <a:cs typeface="Microsoft Sans Serif" pitchFamily="34" charset="0"/>
              </a:rPr>
              <a:t>sexual</a:t>
            </a:r>
            <a:r>
              <a:rPr lang="en-US" sz="2200" dirty="0" smtClean="0">
                <a:solidFill>
                  <a:schemeClr val="bg1"/>
                </a:solidFill>
                <a:latin typeface="Comic Sans MS" pitchFamily="66" charset="0"/>
                <a:ea typeface="Calibri" pitchFamily="34" charset="0"/>
                <a:cs typeface="Microsoft Sans Serif" pitchFamily="34" charset="0"/>
              </a:rPr>
              <a:t> </a:t>
            </a:r>
            <a:r>
              <a:rPr lang="en-US" sz="2200" b="1" dirty="0" smtClean="0">
                <a:solidFill>
                  <a:schemeClr val="bg1"/>
                </a:solidFill>
                <a:latin typeface="Comic Sans MS" pitchFamily="66" charset="0"/>
                <a:ea typeface="Calibri" pitchFamily="34" charset="0"/>
                <a:cs typeface="Microsoft Sans Serif" pitchFamily="34" charset="0"/>
              </a:rPr>
              <a:t>desire</a:t>
            </a:r>
            <a:r>
              <a:rPr lang="en-US" sz="2200" dirty="0" smtClean="0">
                <a:solidFill>
                  <a:schemeClr val="bg1"/>
                </a:solidFill>
                <a:latin typeface="Comic Sans MS" pitchFamily="66" charset="0"/>
                <a:ea typeface="Calibri" pitchFamily="34" charset="0"/>
                <a:cs typeface="Microsoft Sans Serif"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tab pos="457200" algn="l"/>
                <a:tab pos="685800" algn="l"/>
              </a:tabLst>
            </a:pPr>
            <a:endParaRPr lang="en-US" sz="2200" dirty="0" smtClean="0">
              <a:solidFill>
                <a:schemeClr val="bg1"/>
              </a:solidFill>
              <a:latin typeface="Comic Sans MS" pitchFamily="66" charset="0"/>
              <a:ea typeface="Calibri" pitchFamily="34" charset="0"/>
              <a:cs typeface="Microsoft Sans Serif"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685800" algn="l"/>
              </a:tabLst>
            </a:pPr>
            <a:r>
              <a:rPr lang="en-US" sz="2200" dirty="0" smtClean="0">
                <a:solidFill>
                  <a:schemeClr val="bg1"/>
                </a:solidFill>
                <a:latin typeface="Comic Sans MS" pitchFamily="66" charset="0"/>
                <a:ea typeface="Calibri" pitchFamily="34" charset="0"/>
                <a:cs typeface="Microsoft Sans Serif" pitchFamily="34" charset="0"/>
              </a:rPr>
              <a:t>			</a:t>
            </a:r>
            <a:r>
              <a:rPr lang="en-US" sz="2200" i="1" dirty="0" smtClean="0">
                <a:solidFill>
                  <a:schemeClr val="bg1"/>
                </a:solidFill>
                <a:latin typeface="Comic Sans MS" pitchFamily="66" charset="0"/>
                <a:ea typeface="Calibri" pitchFamily="34" charset="0"/>
                <a:cs typeface="Microsoft Sans Serif" pitchFamily="34" charset="0"/>
              </a:rPr>
              <a:t>Motivation and emotion </a:t>
            </a:r>
            <a:br>
              <a:rPr lang="en-US" sz="2200" i="1" dirty="0" smtClean="0">
                <a:solidFill>
                  <a:schemeClr val="bg1"/>
                </a:solidFill>
                <a:latin typeface="Comic Sans MS" pitchFamily="66" charset="0"/>
                <a:ea typeface="Calibri" pitchFamily="34" charset="0"/>
                <a:cs typeface="Microsoft Sans Serif" pitchFamily="34" charset="0"/>
              </a:rPr>
            </a:br>
            <a:r>
              <a:rPr lang="en-US" sz="2200" i="1" dirty="0" smtClean="0">
                <a:solidFill>
                  <a:schemeClr val="bg1"/>
                </a:solidFill>
                <a:latin typeface="Comic Sans MS" pitchFamily="66" charset="0"/>
                <a:ea typeface="Calibri" pitchFamily="34" charset="0"/>
                <a:cs typeface="Microsoft Sans Serif" pitchFamily="34" charset="0"/>
              </a:rPr>
              <a:t>			are directly linked to </a:t>
            </a:r>
            <a:br>
              <a:rPr lang="en-US" sz="2200" i="1" dirty="0" smtClean="0">
                <a:solidFill>
                  <a:schemeClr val="bg1"/>
                </a:solidFill>
                <a:latin typeface="Comic Sans MS" pitchFamily="66" charset="0"/>
                <a:ea typeface="Calibri" pitchFamily="34" charset="0"/>
                <a:cs typeface="Microsoft Sans Serif" pitchFamily="34" charset="0"/>
              </a:rPr>
            </a:br>
            <a:r>
              <a:rPr lang="en-US" sz="2200" i="1" dirty="0" smtClean="0">
                <a:solidFill>
                  <a:schemeClr val="bg1"/>
                </a:solidFill>
                <a:latin typeface="Comic Sans MS" pitchFamily="66" charset="0"/>
                <a:ea typeface="Calibri" pitchFamily="34" charset="0"/>
                <a:cs typeface="Microsoft Sans Serif" pitchFamily="34" charset="0"/>
              </a:rPr>
              <a:t>			the hypothalamus.</a:t>
            </a:r>
          </a:p>
          <a:p>
            <a:pPr marL="0" marR="0" lvl="0" indent="0" algn="l" defTabSz="914400" rtl="0" eaLnBrk="0" fontAlgn="base" latinLnBrk="0" hangingPunct="0">
              <a:lnSpc>
                <a:spcPct val="100000"/>
              </a:lnSpc>
              <a:spcBef>
                <a:spcPct val="0"/>
              </a:spcBef>
              <a:spcAft>
                <a:spcPct val="0"/>
              </a:spcAft>
              <a:buClrTx/>
              <a:buSzTx/>
              <a:buFontTx/>
              <a:buNone/>
              <a:tabLst>
                <a:tab pos="457200" algn="l"/>
                <a:tab pos="685800" algn="l"/>
              </a:tabLst>
            </a:pPr>
            <a:endParaRPr kumimoji="0" lang="en-US" sz="2200" b="0" i="1" u="none" strike="noStrike" cap="none" normalizeH="0" baseline="0" dirty="0" smtClean="0">
              <a:ln>
                <a:noFill/>
              </a:ln>
              <a:solidFill>
                <a:schemeClr val="bg1"/>
              </a:solidFill>
              <a:effectLst/>
              <a:latin typeface="Comic Sans MS" pitchFamily="66" charset="0"/>
              <a:cs typeface="Microsoft Sans Serif"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685800" algn="l"/>
              </a:tabLst>
            </a:pPr>
            <a:r>
              <a:rPr lang="en-US" sz="2200" b="1" dirty="0" smtClean="0">
                <a:solidFill>
                  <a:schemeClr val="bg1"/>
                </a:solidFill>
                <a:latin typeface="Comic Sans MS" pitchFamily="66" charset="0"/>
                <a:cs typeface="Microsoft Sans Serif" pitchFamily="34" charset="0"/>
              </a:rPr>
              <a:t>The Cerebellum</a:t>
            </a:r>
            <a:endParaRPr lang="en-US" sz="2200" dirty="0" smtClean="0">
              <a:solidFill>
                <a:schemeClr val="bg1"/>
              </a:solidFill>
              <a:latin typeface="Comic Sans MS" pitchFamily="66" charset="0"/>
              <a:cs typeface="Microsoft Sans Serif"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685800" algn="l"/>
              </a:tabLst>
            </a:pPr>
            <a:endParaRPr lang="en-US" sz="2200" b="1" dirty="0" smtClean="0">
              <a:solidFill>
                <a:schemeClr val="bg1"/>
              </a:solidFill>
              <a:latin typeface="Comic Sans MS" pitchFamily="66" charset="0"/>
              <a:cs typeface="Microsoft Sans Serif"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685800" algn="l"/>
              </a:tabLst>
            </a:pPr>
            <a:r>
              <a:rPr lang="en-US" sz="2200" b="1" dirty="0" smtClean="0">
                <a:solidFill>
                  <a:schemeClr val="bg1"/>
                </a:solidFill>
                <a:latin typeface="Comic Sans MS" pitchFamily="66" charset="0"/>
                <a:cs typeface="Microsoft Sans Serif" pitchFamily="34" charset="0"/>
              </a:rPr>
              <a:t>	</a:t>
            </a:r>
            <a:r>
              <a:rPr lang="en-US" sz="2200" dirty="0" smtClean="0">
                <a:solidFill>
                  <a:schemeClr val="bg1"/>
                </a:solidFill>
                <a:latin typeface="Comic Sans MS" pitchFamily="66" charset="0"/>
                <a:cs typeface="Microsoft Sans Serif" pitchFamily="34" charset="0"/>
              </a:rPr>
              <a:t>The cerebellum is part of </a:t>
            </a:r>
            <a:br>
              <a:rPr lang="en-US" sz="2200" dirty="0" smtClean="0">
                <a:solidFill>
                  <a:schemeClr val="bg1"/>
                </a:solidFill>
                <a:latin typeface="Comic Sans MS" pitchFamily="66" charset="0"/>
                <a:cs typeface="Microsoft Sans Serif" pitchFamily="34" charset="0"/>
              </a:rPr>
            </a:br>
            <a:r>
              <a:rPr lang="en-US" sz="2200" dirty="0" smtClean="0">
                <a:solidFill>
                  <a:schemeClr val="bg1"/>
                </a:solidFill>
                <a:latin typeface="Comic Sans MS" pitchFamily="66" charset="0"/>
                <a:cs typeface="Microsoft Sans Serif" pitchFamily="34" charset="0"/>
              </a:rPr>
              <a:t>	the lower brain that </a:t>
            </a:r>
          </a:p>
          <a:p>
            <a:pPr marL="0" marR="0" lvl="0" indent="0" algn="l" defTabSz="914400" rtl="0" eaLnBrk="0" fontAlgn="base" latinLnBrk="0" hangingPunct="0">
              <a:lnSpc>
                <a:spcPct val="100000"/>
              </a:lnSpc>
              <a:spcBef>
                <a:spcPct val="0"/>
              </a:spcBef>
              <a:spcAft>
                <a:spcPct val="0"/>
              </a:spcAft>
              <a:buClrTx/>
              <a:buSzTx/>
              <a:buFontTx/>
              <a:buNone/>
              <a:tabLst>
                <a:tab pos="457200" algn="l"/>
                <a:tab pos="685800" algn="l"/>
              </a:tabLst>
            </a:pPr>
            <a:r>
              <a:rPr lang="en-US" sz="2200" b="1" dirty="0" smtClean="0">
                <a:solidFill>
                  <a:schemeClr val="bg1"/>
                </a:solidFill>
                <a:latin typeface="Comic Sans MS" pitchFamily="66" charset="0"/>
                <a:cs typeface="Microsoft Sans Serif" pitchFamily="34" charset="0"/>
              </a:rPr>
              <a:t>	coordinates</a:t>
            </a:r>
            <a:r>
              <a:rPr lang="en-US" sz="2200" dirty="0" smtClean="0">
                <a:solidFill>
                  <a:schemeClr val="bg1"/>
                </a:solidFill>
                <a:latin typeface="Comic Sans MS" pitchFamily="66" charset="0"/>
                <a:cs typeface="Microsoft Sans Serif" pitchFamily="34" charset="0"/>
              </a:rPr>
              <a:t> and </a:t>
            </a:r>
            <a:r>
              <a:rPr lang="en-US" sz="2200" b="1" dirty="0" smtClean="0">
                <a:solidFill>
                  <a:schemeClr val="bg1"/>
                </a:solidFill>
                <a:latin typeface="Comic Sans MS" pitchFamily="66" charset="0"/>
                <a:cs typeface="Microsoft Sans Serif" pitchFamily="34" charset="0"/>
              </a:rPr>
              <a:t>organizes</a:t>
            </a:r>
            <a:r>
              <a:rPr lang="en-US" sz="2200" dirty="0" smtClean="0">
                <a:solidFill>
                  <a:schemeClr val="bg1"/>
                </a:solidFill>
                <a:latin typeface="Comic Sans MS" pitchFamily="66" charset="0"/>
                <a:cs typeface="Microsoft Sans Serif"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tab pos="457200" algn="l"/>
                <a:tab pos="685800" algn="l"/>
              </a:tabLst>
            </a:pPr>
            <a:r>
              <a:rPr lang="en-US" sz="2200" dirty="0" smtClean="0">
                <a:solidFill>
                  <a:schemeClr val="bg1"/>
                </a:solidFill>
                <a:latin typeface="Comic Sans MS" pitchFamily="66" charset="0"/>
                <a:cs typeface="Microsoft Sans Serif" pitchFamily="34" charset="0"/>
              </a:rPr>
              <a:t>	bodily movements for </a:t>
            </a:r>
          </a:p>
          <a:p>
            <a:pPr marL="0" marR="0" lvl="0" indent="0" algn="l" defTabSz="914400" rtl="0" eaLnBrk="0" fontAlgn="base" latinLnBrk="0" hangingPunct="0">
              <a:lnSpc>
                <a:spcPct val="100000"/>
              </a:lnSpc>
              <a:spcBef>
                <a:spcPct val="0"/>
              </a:spcBef>
              <a:spcAft>
                <a:spcPct val="0"/>
              </a:spcAft>
              <a:buClrTx/>
              <a:buSzTx/>
              <a:buFontTx/>
              <a:buNone/>
              <a:tabLst>
                <a:tab pos="457200" algn="l"/>
                <a:tab pos="685800" algn="l"/>
              </a:tabLst>
            </a:pPr>
            <a:r>
              <a:rPr lang="en-US" sz="2200" b="1" dirty="0" smtClean="0">
                <a:solidFill>
                  <a:schemeClr val="bg1"/>
                </a:solidFill>
                <a:latin typeface="Comic Sans MS" pitchFamily="66" charset="0"/>
                <a:cs typeface="Microsoft Sans Serif" pitchFamily="34" charset="0"/>
              </a:rPr>
              <a:t>	balance</a:t>
            </a:r>
            <a:r>
              <a:rPr lang="en-US" sz="2200" dirty="0" smtClean="0">
                <a:solidFill>
                  <a:schemeClr val="bg1"/>
                </a:solidFill>
                <a:latin typeface="Comic Sans MS" pitchFamily="66" charset="0"/>
                <a:cs typeface="Microsoft Sans Serif" pitchFamily="34" charset="0"/>
              </a:rPr>
              <a:t> and </a:t>
            </a:r>
            <a:r>
              <a:rPr lang="en-US" sz="2200" b="1" dirty="0" smtClean="0">
                <a:solidFill>
                  <a:schemeClr val="bg1"/>
                </a:solidFill>
                <a:latin typeface="Comic Sans MS" pitchFamily="66" charset="0"/>
                <a:cs typeface="Microsoft Sans Serif" pitchFamily="34" charset="0"/>
              </a:rPr>
              <a:t>accuracy</a:t>
            </a:r>
            <a:r>
              <a:rPr lang="en-US" sz="2200" dirty="0" smtClean="0">
                <a:solidFill>
                  <a:schemeClr val="bg1"/>
                </a:solidFill>
                <a:latin typeface="Comic Sans MS" pitchFamily="66" charset="0"/>
                <a:cs typeface="Microsoft Sans Serif" pitchFamily="34" charset="0"/>
              </a:rPr>
              <a:t>.  It is </a:t>
            </a:r>
          </a:p>
          <a:p>
            <a:pPr marL="0" marR="0" lvl="0" indent="0" algn="l" defTabSz="914400" rtl="0" eaLnBrk="0" fontAlgn="base" latinLnBrk="0" hangingPunct="0">
              <a:lnSpc>
                <a:spcPct val="100000"/>
              </a:lnSpc>
              <a:spcBef>
                <a:spcPct val="0"/>
              </a:spcBef>
              <a:spcAft>
                <a:spcPct val="0"/>
              </a:spcAft>
              <a:buClrTx/>
              <a:buSzTx/>
              <a:buFontTx/>
              <a:buNone/>
              <a:tabLst>
                <a:tab pos="457200" algn="l"/>
                <a:tab pos="685800" algn="l"/>
              </a:tabLst>
            </a:pPr>
            <a:r>
              <a:rPr lang="en-US" sz="2200" dirty="0" smtClean="0">
                <a:solidFill>
                  <a:schemeClr val="bg1"/>
                </a:solidFill>
                <a:latin typeface="Comic Sans MS" pitchFamily="66" charset="0"/>
                <a:cs typeface="Microsoft Sans Serif" pitchFamily="34" charset="0"/>
              </a:rPr>
              <a:t>	hooked to the base of the brain below the occipital lobe and </a:t>
            </a:r>
          </a:p>
          <a:p>
            <a:pPr marL="0" marR="0" lvl="0" indent="0" algn="l" defTabSz="914400" rtl="0" eaLnBrk="0" fontAlgn="base" latinLnBrk="0" hangingPunct="0">
              <a:lnSpc>
                <a:spcPct val="100000"/>
              </a:lnSpc>
              <a:spcBef>
                <a:spcPct val="0"/>
              </a:spcBef>
              <a:spcAft>
                <a:spcPct val="0"/>
              </a:spcAft>
              <a:buClrTx/>
              <a:buSzTx/>
              <a:buFontTx/>
              <a:buNone/>
              <a:tabLst>
                <a:tab pos="457200" algn="l"/>
                <a:tab pos="685800" algn="l"/>
              </a:tabLst>
            </a:pPr>
            <a:r>
              <a:rPr lang="en-US" sz="2200" dirty="0" smtClean="0">
                <a:solidFill>
                  <a:schemeClr val="bg1"/>
                </a:solidFill>
                <a:latin typeface="Comic Sans MS" pitchFamily="66" charset="0"/>
                <a:cs typeface="Microsoft Sans Serif" pitchFamily="34" charset="0"/>
              </a:rPr>
              <a:t>	works in accordance with the </a:t>
            </a:r>
            <a:r>
              <a:rPr lang="en-US" sz="2200" i="1" dirty="0" smtClean="0">
                <a:solidFill>
                  <a:schemeClr val="bg1"/>
                </a:solidFill>
                <a:latin typeface="Comic Sans MS" pitchFamily="66" charset="0"/>
                <a:cs typeface="Microsoft Sans Serif" pitchFamily="34" charset="0"/>
              </a:rPr>
              <a:t>motor</a:t>
            </a:r>
            <a:r>
              <a:rPr lang="en-US" sz="2200" dirty="0" smtClean="0">
                <a:solidFill>
                  <a:schemeClr val="bg1"/>
                </a:solidFill>
                <a:latin typeface="Comic Sans MS" pitchFamily="66" charset="0"/>
                <a:cs typeface="Microsoft Sans Serif" pitchFamily="34" charset="0"/>
              </a:rPr>
              <a:t> </a:t>
            </a:r>
            <a:r>
              <a:rPr lang="en-US" sz="2200" i="1" dirty="0" smtClean="0">
                <a:solidFill>
                  <a:schemeClr val="bg1"/>
                </a:solidFill>
                <a:latin typeface="Comic Sans MS" pitchFamily="66" charset="0"/>
                <a:cs typeface="Microsoft Sans Serif" pitchFamily="34" charset="0"/>
              </a:rPr>
              <a:t>strip </a:t>
            </a:r>
            <a:r>
              <a:rPr lang="en-US" sz="2200" dirty="0" smtClean="0">
                <a:solidFill>
                  <a:schemeClr val="bg1"/>
                </a:solidFill>
                <a:latin typeface="Comic Sans MS" pitchFamily="66" charset="0"/>
                <a:cs typeface="Microsoft Sans Serif" pitchFamily="34" charset="0"/>
              </a:rPr>
              <a:t>to keep proper 	balance, coordination, and direction. </a:t>
            </a:r>
            <a:r>
              <a:rPr lang="en-US" sz="2200" i="1" dirty="0" smtClean="0">
                <a:solidFill>
                  <a:schemeClr val="bg1"/>
                </a:solidFill>
                <a:latin typeface="Comic Sans MS" pitchFamily="66" charset="0"/>
                <a:cs typeface="Microsoft Sans Serif" pitchFamily="34" charset="0"/>
              </a:rPr>
              <a:t>	</a:t>
            </a:r>
            <a:endParaRPr kumimoji="0" lang="en-US" sz="2000" b="0" i="1" u="none" strike="noStrike" cap="none" normalizeH="0" baseline="0" dirty="0" smtClean="0">
              <a:ln>
                <a:noFill/>
              </a:ln>
              <a:solidFill>
                <a:schemeClr val="bg1"/>
              </a:solidFill>
              <a:effectLst/>
              <a:latin typeface="Arial" pitchFamily="34" charset="0"/>
            </a:endParaRPr>
          </a:p>
        </p:txBody>
      </p:sp>
      <p:pic>
        <p:nvPicPr>
          <p:cNvPr id="33794" name="Picture 2"/>
          <p:cNvPicPr>
            <a:picLocks noChangeAspect="1" noChangeArrowheads="1"/>
          </p:cNvPicPr>
          <p:nvPr/>
        </p:nvPicPr>
        <p:blipFill>
          <a:blip r:embed="rId3"/>
          <a:srcRect/>
          <a:stretch>
            <a:fillRect/>
          </a:stretch>
        </p:blipFill>
        <p:spPr bwMode="auto">
          <a:xfrm>
            <a:off x="4419600" y="1447800"/>
            <a:ext cx="4414745" cy="3581400"/>
          </a:xfrm>
          <a:prstGeom prst="rect">
            <a:avLst/>
          </a:prstGeom>
          <a:noFill/>
          <a:ln w="9525">
            <a:noFill/>
            <a:miter lim="800000"/>
            <a:headEnd/>
            <a:tailEnd/>
          </a:ln>
          <a:effectLst/>
        </p:spPr>
      </p:pic>
      <p:pic>
        <p:nvPicPr>
          <p:cNvPr id="33795" name="Picture 3"/>
          <p:cNvPicPr>
            <a:picLocks noChangeAspect="1" noChangeArrowheads="1"/>
          </p:cNvPicPr>
          <p:nvPr/>
        </p:nvPicPr>
        <p:blipFill>
          <a:blip r:embed="rId4"/>
          <a:srcRect/>
          <a:stretch>
            <a:fillRect/>
          </a:stretch>
        </p:blipFill>
        <p:spPr bwMode="auto">
          <a:xfrm>
            <a:off x="5257800" y="1295400"/>
            <a:ext cx="2514600" cy="399288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25">
                                            <p:txEl>
                                              <p:pRg st="0" end="0"/>
                                            </p:txEl>
                                          </p:spTgt>
                                        </p:tgtEl>
                                        <p:attrNameLst>
                                          <p:attrName>style.visibility</p:attrName>
                                        </p:attrNameLst>
                                      </p:cBhvr>
                                      <p:to>
                                        <p:strVal val="visible"/>
                                      </p:to>
                                    </p:set>
                                    <p:anim calcmode="lin" valueType="num">
                                      <p:cBhvr>
                                        <p:cTn id="7" dur="500" fill="hold"/>
                                        <p:tgtEl>
                                          <p:spTgt spid="102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025">
                                            <p:txEl>
                                              <p:pRg st="0" end="0"/>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33794"/>
                                        </p:tgtEl>
                                        <p:attrNameLst>
                                          <p:attrName>style.visibility</p:attrName>
                                        </p:attrNameLst>
                                      </p:cBhvr>
                                      <p:to>
                                        <p:strVal val="visible"/>
                                      </p:to>
                                    </p:set>
                                    <p:anim calcmode="lin" valueType="num">
                                      <p:cBhvr>
                                        <p:cTn id="12" dur="500" fill="hold"/>
                                        <p:tgtEl>
                                          <p:spTgt spid="33794"/>
                                        </p:tgtEl>
                                        <p:attrNameLst>
                                          <p:attrName>ppt_w</p:attrName>
                                        </p:attrNameLst>
                                      </p:cBhvr>
                                      <p:tavLst>
                                        <p:tav tm="0">
                                          <p:val>
                                            <p:fltVal val="0"/>
                                          </p:val>
                                        </p:tav>
                                        <p:tav tm="100000">
                                          <p:val>
                                            <p:strVal val="#ppt_w"/>
                                          </p:val>
                                        </p:tav>
                                      </p:tavLst>
                                    </p:anim>
                                    <p:anim calcmode="lin" valueType="num">
                                      <p:cBhvr>
                                        <p:cTn id="13" dur="500" fill="hold"/>
                                        <p:tgtEl>
                                          <p:spTgt spid="33794"/>
                                        </p:tgtEl>
                                        <p:attrNameLst>
                                          <p:attrName>ppt_h</p:attrName>
                                        </p:attrNameLst>
                                      </p:cBhvr>
                                      <p:tavLst>
                                        <p:tav tm="0">
                                          <p:val>
                                            <p:fltVal val="0"/>
                                          </p:val>
                                        </p:tav>
                                        <p:tav tm="100000">
                                          <p:val>
                                            <p:strVal val="#ppt_h"/>
                                          </p:val>
                                        </p:tav>
                                      </p:tavLst>
                                    </p:anim>
                                    <p:animEffect transition="in" filter="fade">
                                      <p:cBhvr>
                                        <p:cTn id="14" dur="500"/>
                                        <p:tgtEl>
                                          <p:spTgt spid="3379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1025">
                                            <p:txEl>
                                              <p:pRg st="2" end="2"/>
                                            </p:txEl>
                                          </p:spTgt>
                                        </p:tgtEl>
                                        <p:attrNameLst>
                                          <p:attrName>style.visibility</p:attrName>
                                        </p:attrNameLst>
                                      </p:cBhvr>
                                      <p:to>
                                        <p:strVal val="visible"/>
                                      </p:to>
                                    </p:set>
                                    <p:anim calcmode="lin" valueType="num">
                                      <p:cBhvr>
                                        <p:cTn id="19" dur="500" fill="hold"/>
                                        <p:tgtEl>
                                          <p:spTgt spid="102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5">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1025">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nodeType="clickEffect">
                                  <p:stCondLst>
                                    <p:cond delay="0"/>
                                  </p:stCondLst>
                                  <p:childTnLst>
                                    <p:set>
                                      <p:cBhvr>
                                        <p:cTn id="25" dur="1" fill="hold">
                                          <p:stCondLst>
                                            <p:cond delay="0"/>
                                          </p:stCondLst>
                                        </p:cTn>
                                        <p:tgtEl>
                                          <p:spTgt spid="1025">
                                            <p:txEl>
                                              <p:pRg st="4" end="4"/>
                                            </p:txEl>
                                          </p:spTgt>
                                        </p:tgtEl>
                                        <p:attrNameLst>
                                          <p:attrName>style.visibility</p:attrName>
                                        </p:attrNameLst>
                                      </p:cBhvr>
                                      <p:to>
                                        <p:strVal val="visible"/>
                                      </p:to>
                                    </p:set>
                                    <p:animEffect transition="in" filter="fade">
                                      <p:cBhvr>
                                        <p:cTn id="26" dur="1000"/>
                                        <p:tgtEl>
                                          <p:spTgt spid="1025">
                                            <p:txEl>
                                              <p:pRg st="4" end="4"/>
                                            </p:txEl>
                                          </p:spTgt>
                                        </p:tgtEl>
                                      </p:cBhvr>
                                    </p:animEffect>
                                    <p:anim calcmode="lin" valueType="num">
                                      <p:cBhvr>
                                        <p:cTn id="27" dur="1000" fill="hold"/>
                                        <p:tgtEl>
                                          <p:spTgt spid="1025">
                                            <p:txEl>
                                              <p:pRg st="4" end="4"/>
                                            </p:txEl>
                                          </p:spTgt>
                                        </p:tgtEl>
                                        <p:attrNameLst>
                                          <p:attrName>ppt_x</p:attrName>
                                        </p:attrNameLst>
                                      </p:cBhvr>
                                      <p:tavLst>
                                        <p:tav tm="0">
                                          <p:val>
                                            <p:strVal val="#ppt_x"/>
                                          </p:val>
                                        </p:tav>
                                        <p:tav tm="100000">
                                          <p:val>
                                            <p:strVal val="#ppt_x"/>
                                          </p:val>
                                        </p:tav>
                                      </p:tavLst>
                                    </p:anim>
                                    <p:anim calcmode="lin" valueType="num">
                                      <p:cBhvr>
                                        <p:cTn id="28" dur="900" decel="100000" fill="hold"/>
                                        <p:tgtEl>
                                          <p:spTgt spid="1025">
                                            <p:txEl>
                                              <p:pRg st="4" end="4"/>
                                            </p:txEl>
                                          </p:spTgt>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25">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7" presetClass="entr" presetSubtype="0" fill="hold" nodeType="clickEffect">
                                  <p:stCondLst>
                                    <p:cond delay="0"/>
                                  </p:stCondLst>
                                  <p:childTnLst>
                                    <p:set>
                                      <p:cBhvr>
                                        <p:cTn id="33" dur="1" fill="hold">
                                          <p:stCondLst>
                                            <p:cond delay="0"/>
                                          </p:stCondLst>
                                        </p:cTn>
                                        <p:tgtEl>
                                          <p:spTgt spid="1025">
                                            <p:txEl>
                                              <p:pRg st="6" end="6"/>
                                            </p:txEl>
                                          </p:spTgt>
                                        </p:tgtEl>
                                        <p:attrNameLst>
                                          <p:attrName>style.visibility</p:attrName>
                                        </p:attrNameLst>
                                      </p:cBhvr>
                                      <p:to>
                                        <p:strVal val="visible"/>
                                      </p:to>
                                    </p:set>
                                    <p:animEffect transition="in" filter="fade">
                                      <p:cBhvr>
                                        <p:cTn id="34" dur="1000"/>
                                        <p:tgtEl>
                                          <p:spTgt spid="1025">
                                            <p:txEl>
                                              <p:pRg st="6" end="6"/>
                                            </p:txEl>
                                          </p:spTgt>
                                        </p:tgtEl>
                                      </p:cBhvr>
                                    </p:animEffect>
                                    <p:anim calcmode="lin" valueType="num">
                                      <p:cBhvr>
                                        <p:cTn id="35" dur="1000" fill="hold"/>
                                        <p:tgtEl>
                                          <p:spTgt spid="1025">
                                            <p:txEl>
                                              <p:pRg st="6" end="6"/>
                                            </p:txEl>
                                          </p:spTgt>
                                        </p:tgtEl>
                                        <p:attrNameLst>
                                          <p:attrName>ppt_x</p:attrName>
                                        </p:attrNameLst>
                                      </p:cBhvr>
                                      <p:tavLst>
                                        <p:tav tm="0">
                                          <p:val>
                                            <p:strVal val="#ppt_x"/>
                                          </p:val>
                                        </p:tav>
                                        <p:tav tm="100000">
                                          <p:val>
                                            <p:strVal val="#ppt_x"/>
                                          </p:val>
                                        </p:tav>
                                      </p:tavLst>
                                    </p:anim>
                                    <p:anim calcmode="lin" valueType="num">
                                      <p:cBhvr>
                                        <p:cTn id="36" dur="900" decel="100000" fill="hold"/>
                                        <p:tgtEl>
                                          <p:spTgt spid="1025">
                                            <p:txEl>
                                              <p:pRg st="6" end="6"/>
                                            </p:txEl>
                                          </p:spTgt>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025">
                                            <p:txEl>
                                              <p:pRg st="6" end="6"/>
                                            </p:txEl>
                                          </p:spTgt>
                                        </p:tgtEl>
                                        <p:attrNameLst>
                                          <p:attrName>ppt_y</p:attrName>
                                        </p:attrNameLst>
                                      </p:cBhvr>
                                      <p:tavLst>
                                        <p:tav tm="0">
                                          <p:val>
                                            <p:strVal val="#ppt_y-.03"/>
                                          </p:val>
                                        </p:tav>
                                        <p:tav tm="100000">
                                          <p:val>
                                            <p:strVal val="#ppt_y"/>
                                          </p:val>
                                        </p:tav>
                                      </p:tavLst>
                                    </p:anim>
                                  </p:childTnLst>
                                </p:cTn>
                              </p:par>
                              <p:par>
                                <p:cTn id="38" presetID="37" presetClass="entr" presetSubtype="0" fill="hold" nodeType="withEffect">
                                  <p:stCondLst>
                                    <p:cond delay="0"/>
                                  </p:stCondLst>
                                  <p:childTnLst>
                                    <p:set>
                                      <p:cBhvr>
                                        <p:cTn id="39" dur="1" fill="hold">
                                          <p:stCondLst>
                                            <p:cond delay="0"/>
                                          </p:stCondLst>
                                        </p:cTn>
                                        <p:tgtEl>
                                          <p:spTgt spid="1025">
                                            <p:txEl>
                                              <p:pRg st="7" end="7"/>
                                            </p:txEl>
                                          </p:spTgt>
                                        </p:tgtEl>
                                        <p:attrNameLst>
                                          <p:attrName>style.visibility</p:attrName>
                                        </p:attrNameLst>
                                      </p:cBhvr>
                                      <p:to>
                                        <p:strVal val="visible"/>
                                      </p:to>
                                    </p:set>
                                    <p:animEffect transition="in" filter="fade">
                                      <p:cBhvr>
                                        <p:cTn id="40" dur="1000"/>
                                        <p:tgtEl>
                                          <p:spTgt spid="1025">
                                            <p:txEl>
                                              <p:pRg st="7" end="7"/>
                                            </p:txEl>
                                          </p:spTgt>
                                        </p:tgtEl>
                                      </p:cBhvr>
                                    </p:animEffect>
                                    <p:anim calcmode="lin" valueType="num">
                                      <p:cBhvr>
                                        <p:cTn id="41" dur="1000" fill="hold"/>
                                        <p:tgtEl>
                                          <p:spTgt spid="1025">
                                            <p:txEl>
                                              <p:pRg st="7" end="7"/>
                                            </p:txEl>
                                          </p:spTgt>
                                        </p:tgtEl>
                                        <p:attrNameLst>
                                          <p:attrName>ppt_x</p:attrName>
                                        </p:attrNameLst>
                                      </p:cBhvr>
                                      <p:tavLst>
                                        <p:tav tm="0">
                                          <p:val>
                                            <p:strVal val="#ppt_x"/>
                                          </p:val>
                                        </p:tav>
                                        <p:tav tm="100000">
                                          <p:val>
                                            <p:strVal val="#ppt_x"/>
                                          </p:val>
                                        </p:tav>
                                      </p:tavLst>
                                    </p:anim>
                                    <p:anim calcmode="lin" valueType="num">
                                      <p:cBhvr>
                                        <p:cTn id="42" dur="900" decel="100000" fill="hold"/>
                                        <p:tgtEl>
                                          <p:spTgt spid="1025">
                                            <p:txEl>
                                              <p:pRg st="7" end="7"/>
                                            </p:txEl>
                                          </p:spTgt>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025">
                                            <p:txEl>
                                              <p:pRg st="7" end="7"/>
                                            </p:txEl>
                                          </p:spTgt>
                                        </p:tgtEl>
                                        <p:attrNameLst>
                                          <p:attrName>ppt_y</p:attrName>
                                        </p:attrNameLst>
                                      </p:cBhvr>
                                      <p:tavLst>
                                        <p:tav tm="0">
                                          <p:val>
                                            <p:strVal val="#ppt_y-.03"/>
                                          </p:val>
                                        </p:tav>
                                        <p:tav tm="100000">
                                          <p:val>
                                            <p:strVal val="#ppt_y"/>
                                          </p:val>
                                        </p:tav>
                                      </p:tavLst>
                                    </p:anim>
                                  </p:childTnLst>
                                </p:cTn>
                              </p:par>
                              <p:par>
                                <p:cTn id="44" presetID="37" presetClass="entr" presetSubtype="0" fill="hold" nodeType="withEffect">
                                  <p:stCondLst>
                                    <p:cond delay="0"/>
                                  </p:stCondLst>
                                  <p:childTnLst>
                                    <p:set>
                                      <p:cBhvr>
                                        <p:cTn id="45" dur="1" fill="hold">
                                          <p:stCondLst>
                                            <p:cond delay="0"/>
                                          </p:stCondLst>
                                        </p:cTn>
                                        <p:tgtEl>
                                          <p:spTgt spid="1025">
                                            <p:txEl>
                                              <p:pRg st="8" end="8"/>
                                            </p:txEl>
                                          </p:spTgt>
                                        </p:tgtEl>
                                        <p:attrNameLst>
                                          <p:attrName>style.visibility</p:attrName>
                                        </p:attrNameLst>
                                      </p:cBhvr>
                                      <p:to>
                                        <p:strVal val="visible"/>
                                      </p:to>
                                    </p:set>
                                    <p:animEffect transition="in" filter="fade">
                                      <p:cBhvr>
                                        <p:cTn id="46" dur="1000"/>
                                        <p:tgtEl>
                                          <p:spTgt spid="1025">
                                            <p:txEl>
                                              <p:pRg st="8" end="8"/>
                                            </p:txEl>
                                          </p:spTgt>
                                        </p:tgtEl>
                                      </p:cBhvr>
                                    </p:animEffect>
                                    <p:anim calcmode="lin" valueType="num">
                                      <p:cBhvr>
                                        <p:cTn id="47" dur="1000" fill="hold"/>
                                        <p:tgtEl>
                                          <p:spTgt spid="1025">
                                            <p:txEl>
                                              <p:pRg st="8" end="8"/>
                                            </p:txEl>
                                          </p:spTgt>
                                        </p:tgtEl>
                                        <p:attrNameLst>
                                          <p:attrName>ppt_x</p:attrName>
                                        </p:attrNameLst>
                                      </p:cBhvr>
                                      <p:tavLst>
                                        <p:tav tm="0">
                                          <p:val>
                                            <p:strVal val="#ppt_x"/>
                                          </p:val>
                                        </p:tav>
                                        <p:tav tm="100000">
                                          <p:val>
                                            <p:strVal val="#ppt_x"/>
                                          </p:val>
                                        </p:tav>
                                      </p:tavLst>
                                    </p:anim>
                                    <p:anim calcmode="lin" valueType="num">
                                      <p:cBhvr>
                                        <p:cTn id="48" dur="900" decel="100000" fill="hold"/>
                                        <p:tgtEl>
                                          <p:spTgt spid="1025">
                                            <p:txEl>
                                              <p:pRg st="8" end="8"/>
                                            </p:txEl>
                                          </p:spTgt>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025">
                                            <p:txEl>
                                              <p:pRg st="8" end="8"/>
                                            </p:txEl>
                                          </p:spTgt>
                                        </p:tgtEl>
                                        <p:attrNameLst>
                                          <p:attrName>ppt_y</p:attrName>
                                        </p:attrNameLst>
                                      </p:cBhvr>
                                      <p:tavLst>
                                        <p:tav tm="0">
                                          <p:val>
                                            <p:strVal val="#ppt_y-.03"/>
                                          </p:val>
                                        </p:tav>
                                        <p:tav tm="100000">
                                          <p:val>
                                            <p:strVal val="#ppt_y"/>
                                          </p:val>
                                        </p:tav>
                                      </p:tavLst>
                                    </p:anim>
                                  </p:childTnLst>
                                </p:cTn>
                              </p:par>
                              <p:par>
                                <p:cTn id="50" presetID="37" presetClass="entr" presetSubtype="0" fill="hold" nodeType="withEffect">
                                  <p:stCondLst>
                                    <p:cond delay="0"/>
                                  </p:stCondLst>
                                  <p:childTnLst>
                                    <p:set>
                                      <p:cBhvr>
                                        <p:cTn id="51" dur="1" fill="hold">
                                          <p:stCondLst>
                                            <p:cond delay="0"/>
                                          </p:stCondLst>
                                        </p:cTn>
                                        <p:tgtEl>
                                          <p:spTgt spid="1025">
                                            <p:txEl>
                                              <p:pRg st="9" end="9"/>
                                            </p:txEl>
                                          </p:spTgt>
                                        </p:tgtEl>
                                        <p:attrNameLst>
                                          <p:attrName>style.visibility</p:attrName>
                                        </p:attrNameLst>
                                      </p:cBhvr>
                                      <p:to>
                                        <p:strVal val="visible"/>
                                      </p:to>
                                    </p:set>
                                    <p:animEffect transition="in" filter="fade">
                                      <p:cBhvr>
                                        <p:cTn id="52" dur="1000"/>
                                        <p:tgtEl>
                                          <p:spTgt spid="1025">
                                            <p:txEl>
                                              <p:pRg st="9" end="9"/>
                                            </p:txEl>
                                          </p:spTgt>
                                        </p:tgtEl>
                                      </p:cBhvr>
                                    </p:animEffect>
                                    <p:anim calcmode="lin" valueType="num">
                                      <p:cBhvr>
                                        <p:cTn id="53" dur="1000" fill="hold"/>
                                        <p:tgtEl>
                                          <p:spTgt spid="1025">
                                            <p:txEl>
                                              <p:pRg st="9" end="9"/>
                                            </p:txEl>
                                          </p:spTgt>
                                        </p:tgtEl>
                                        <p:attrNameLst>
                                          <p:attrName>ppt_x</p:attrName>
                                        </p:attrNameLst>
                                      </p:cBhvr>
                                      <p:tavLst>
                                        <p:tav tm="0">
                                          <p:val>
                                            <p:strVal val="#ppt_x"/>
                                          </p:val>
                                        </p:tav>
                                        <p:tav tm="100000">
                                          <p:val>
                                            <p:strVal val="#ppt_x"/>
                                          </p:val>
                                        </p:tav>
                                      </p:tavLst>
                                    </p:anim>
                                    <p:anim calcmode="lin" valueType="num">
                                      <p:cBhvr>
                                        <p:cTn id="54" dur="900" decel="100000" fill="hold"/>
                                        <p:tgtEl>
                                          <p:spTgt spid="1025">
                                            <p:txEl>
                                              <p:pRg st="9" end="9"/>
                                            </p:txEl>
                                          </p:spTgt>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025">
                                            <p:txEl>
                                              <p:pRg st="9" end="9"/>
                                            </p:txEl>
                                          </p:spTgt>
                                        </p:tgtEl>
                                        <p:attrNameLst>
                                          <p:attrName>ppt_y</p:attrName>
                                        </p:attrNameLst>
                                      </p:cBhvr>
                                      <p:tavLst>
                                        <p:tav tm="0">
                                          <p:val>
                                            <p:strVal val="#ppt_y-.03"/>
                                          </p:val>
                                        </p:tav>
                                        <p:tav tm="100000">
                                          <p:val>
                                            <p:strVal val="#ppt_y"/>
                                          </p:val>
                                        </p:tav>
                                      </p:tavLst>
                                    </p:anim>
                                  </p:childTnLst>
                                </p:cTn>
                              </p:par>
                              <p:par>
                                <p:cTn id="56" presetID="37" presetClass="entr" presetSubtype="0" fill="hold" nodeType="withEffect">
                                  <p:stCondLst>
                                    <p:cond delay="0"/>
                                  </p:stCondLst>
                                  <p:childTnLst>
                                    <p:set>
                                      <p:cBhvr>
                                        <p:cTn id="57" dur="1" fill="hold">
                                          <p:stCondLst>
                                            <p:cond delay="0"/>
                                          </p:stCondLst>
                                        </p:cTn>
                                        <p:tgtEl>
                                          <p:spTgt spid="1025">
                                            <p:txEl>
                                              <p:pRg st="10" end="10"/>
                                            </p:txEl>
                                          </p:spTgt>
                                        </p:tgtEl>
                                        <p:attrNameLst>
                                          <p:attrName>style.visibility</p:attrName>
                                        </p:attrNameLst>
                                      </p:cBhvr>
                                      <p:to>
                                        <p:strVal val="visible"/>
                                      </p:to>
                                    </p:set>
                                    <p:animEffect transition="in" filter="fade">
                                      <p:cBhvr>
                                        <p:cTn id="58" dur="1000"/>
                                        <p:tgtEl>
                                          <p:spTgt spid="1025">
                                            <p:txEl>
                                              <p:pRg st="10" end="10"/>
                                            </p:txEl>
                                          </p:spTgt>
                                        </p:tgtEl>
                                      </p:cBhvr>
                                    </p:animEffect>
                                    <p:anim calcmode="lin" valueType="num">
                                      <p:cBhvr>
                                        <p:cTn id="59" dur="1000" fill="hold"/>
                                        <p:tgtEl>
                                          <p:spTgt spid="1025">
                                            <p:txEl>
                                              <p:pRg st="10" end="10"/>
                                            </p:txEl>
                                          </p:spTgt>
                                        </p:tgtEl>
                                        <p:attrNameLst>
                                          <p:attrName>ppt_x</p:attrName>
                                        </p:attrNameLst>
                                      </p:cBhvr>
                                      <p:tavLst>
                                        <p:tav tm="0">
                                          <p:val>
                                            <p:strVal val="#ppt_x"/>
                                          </p:val>
                                        </p:tav>
                                        <p:tav tm="100000">
                                          <p:val>
                                            <p:strVal val="#ppt_x"/>
                                          </p:val>
                                        </p:tav>
                                      </p:tavLst>
                                    </p:anim>
                                    <p:anim calcmode="lin" valueType="num">
                                      <p:cBhvr>
                                        <p:cTn id="60" dur="900" decel="100000" fill="hold"/>
                                        <p:tgtEl>
                                          <p:spTgt spid="1025">
                                            <p:txEl>
                                              <p:pRg st="10" end="10"/>
                                            </p:txEl>
                                          </p:spTgt>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25">
                                            <p:txEl>
                                              <p:pRg st="10" end="10"/>
                                            </p:txEl>
                                          </p:spTgt>
                                        </p:tgtEl>
                                        <p:attrNameLst>
                                          <p:attrName>ppt_y</p:attrName>
                                        </p:attrNameLst>
                                      </p:cBhvr>
                                      <p:tavLst>
                                        <p:tav tm="0">
                                          <p:val>
                                            <p:strVal val="#ppt_y-.03"/>
                                          </p:val>
                                        </p:tav>
                                        <p:tav tm="100000">
                                          <p:val>
                                            <p:strVal val="#ppt_y"/>
                                          </p:val>
                                        </p:tav>
                                      </p:tavLst>
                                    </p:anim>
                                  </p:childTnLst>
                                </p:cTn>
                              </p:par>
                              <p:par>
                                <p:cTn id="62" presetID="37" presetClass="entr" presetSubtype="0" fill="hold" nodeType="withEffect">
                                  <p:stCondLst>
                                    <p:cond delay="0"/>
                                  </p:stCondLst>
                                  <p:childTnLst>
                                    <p:set>
                                      <p:cBhvr>
                                        <p:cTn id="63" dur="1" fill="hold">
                                          <p:stCondLst>
                                            <p:cond delay="0"/>
                                          </p:stCondLst>
                                        </p:cTn>
                                        <p:tgtEl>
                                          <p:spTgt spid="1025">
                                            <p:txEl>
                                              <p:pRg st="11" end="11"/>
                                            </p:txEl>
                                          </p:spTgt>
                                        </p:tgtEl>
                                        <p:attrNameLst>
                                          <p:attrName>style.visibility</p:attrName>
                                        </p:attrNameLst>
                                      </p:cBhvr>
                                      <p:to>
                                        <p:strVal val="visible"/>
                                      </p:to>
                                    </p:set>
                                    <p:animEffect transition="in" filter="fade">
                                      <p:cBhvr>
                                        <p:cTn id="64" dur="1000"/>
                                        <p:tgtEl>
                                          <p:spTgt spid="1025">
                                            <p:txEl>
                                              <p:pRg st="11" end="11"/>
                                            </p:txEl>
                                          </p:spTgt>
                                        </p:tgtEl>
                                      </p:cBhvr>
                                    </p:animEffect>
                                    <p:anim calcmode="lin" valueType="num">
                                      <p:cBhvr>
                                        <p:cTn id="65" dur="1000" fill="hold"/>
                                        <p:tgtEl>
                                          <p:spTgt spid="1025">
                                            <p:txEl>
                                              <p:pRg st="11" end="11"/>
                                            </p:txEl>
                                          </p:spTgt>
                                        </p:tgtEl>
                                        <p:attrNameLst>
                                          <p:attrName>ppt_x</p:attrName>
                                        </p:attrNameLst>
                                      </p:cBhvr>
                                      <p:tavLst>
                                        <p:tav tm="0">
                                          <p:val>
                                            <p:strVal val="#ppt_x"/>
                                          </p:val>
                                        </p:tav>
                                        <p:tav tm="100000">
                                          <p:val>
                                            <p:strVal val="#ppt_x"/>
                                          </p:val>
                                        </p:tav>
                                      </p:tavLst>
                                    </p:anim>
                                    <p:anim calcmode="lin" valueType="num">
                                      <p:cBhvr>
                                        <p:cTn id="66" dur="900" decel="100000" fill="hold"/>
                                        <p:tgtEl>
                                          <p:spTgt spid="1025">
                                            <p:txEl>
                                              <p:pRg st="11" end="11"/>
                                            </p:txEl>
                                          </p:spTgt>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1025">
                                            <p:txEl>
                                              <p:pRg st="11" end="11"/>
                                            </p:txEl>
                                          </p:spTgt>
                                        </p:tgtEl>
                                        <p:attrNameLst>
                                          <p:attrName>ppt_y</p:attrName>
                                        </p:attrNameLst>
                                      </p:cBhvr>
                                      <p:tavLst>
                                        <p:tav tm="0">
                                          <p:val>
                                            <p:strVal val="#ppt_y-.03"/>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2000"/>
                                        <p:tgtEl>
                                          <p:spTgt spid="33794"/>
                                        </p:tgtEl>
                                      </p:cBhvr>
                                    </p:animEffect>
                                    <p:set>
                                      <p:cBhvr>
                                        <p:cTn id="72" dur="1" fill="hold">
                                          <p:stCondLst>
                                            <p:cond delay="1999"/>
                                          </p:stCondLst>
                                        </p:cTn>
                                        <p:tgtEl>
                                          <p:spTgt spid="33794"/>
                                        </p:tgtEl>
                                        <p:attrNameLst>
                                          <p:attrName>style.visibility</p:attrName>
                                        </p:attrNameLst>
                                      </p:cBhvr>
                                      <p:to>
                                        <p:strVal val="hidden"/>
                                      </p:to>
                                    </p:set>
                                  </p:childTnLst>
                                </p:cTn>
                              </p:par>
                            </p:childTnLst>
                          </p:cTn>
                        </p:par>
                        <p:par>
                          <p:cTn id="73" fill="hold">
                            <p:stCondLst>
                              <p:cond delay="2000"/>
                            </p:stCondLst>
                            <p:childTnLst>
                              <p:par>
                                <p:cTn id="74" presetID="10" presetClass="entr" presetSubtype="0" fill="hold" nodeType="afterEffect">
                                  <p:stCondLst>
                                    <p:cond delay="0"/>
                                  </p:stCondLst>
                                  <p:childTnLst>
                                    <p:set>
                                      <p:cBhvr>
                                        <p:cTn id="75" dur="1" fill="hold">
                                          <p:stCondLst>
                                            <p:cond delay="0"/>
                                          </p:stCondLst>
                                        </p:cTn>
                                        <p:tgtEl>
                                          <p:spTgt spid="33795"/>
                                        </p:tgtEl>
                                        <p:attrNameLst>
                                          <p:attrName>style.visibility</p:attrName>
                                        </p:attrNameLst>
                                      </p:cBhvr>
                                      <p:to>
                                        <p:strVal val="visible"/>
                                      </p:to>
                                    </p:set>
                                    <p:animEffect transition="in" filter="fade">
                                      <p:cBhvr>
                                        <p:cTn id="76" dur="2000"/>
                                        <p:tgtEl>
                                          <p:spTgt spid="337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3"/>
          <a:srcRect/>
          <a:stretch>
            <a:fillRect/>
          </a:stretch>
        </p:blipFill>
        <p:spPr bwMode="auto">
          <a:xfrm>
            <a:off x="1219200" y="2362200"/>
            <a:ext cx="6739915" cy="4038600"/>
          </a:xfrm>
          <a:prstGeom prst="rect">
            <a:avLst/>
          </a:prstGeom>
          <a:noFill/>
          <a:ln w="9525">
            <a:noFill/>
            <a:miter lim="800000"/>
            <a:headEnd/>
            <a:tailEnd/>
          </a:ln>
          <a:effectLst/>
        </p:spPr>
      </p:pic>
      <p:sp>
        <p:nvSpPr>
          <p:cNvPr id="1025" name="Rectangle 1"/>
          <p:cNvSpPr>
            <a:spLocks noChangeArrowheads="1"/>
          </p:cNvSpPr>
          <p:nvPr/>
        </p:nvSpPr>
        <p:spPr bwMode="auto">
          <a:xfrm>
            <a:off x="228600" y="195382"/>
            <a:ext cx="8686800" cy="65864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tab pos="457200" algn="l"/>
                <a:tab pos="685800" algn="l"/>
              </a:tabLst>
            </a:pPr>
            <a:r>
              <a:rPr lang="en-US" sz="2200" b="1" dirty="0" smtClean="0">
                <a:solidFill>
                  <a:schemeClr val="bg1"/>
                </a:solidFill>
                <a:latin typeface="Comic Sans MS" pitchFamily="66" charset="0"/>
                <a:cs typeface="Microsoft Sans Serif" pitchFamily="34" charset="0"/>
              </a:rPr>
              <a:t>The Reticular Activating System (RAS)</a:t>
            </a:r>
          </a:p>
          <a:p>
            <a:pPr marL="0" marR="0" lvl="0" indent="0" algn="l" defTabSz="914400" rtl="0" eaLnBrk="0" fontAlgn="base" latinLnBrk="0" hangingPunct="0">
              <a:lnSpc>
                <a:spcPct val="100000"/>
              </a:lnSpc>
              <a:spcBef>
                <a:spcPct val="0"/>
              </a:spcBef>
              <a:spcAft>
                <a:spcPct val="0"/>
              </a:spcAft>
              <a:buClrTx/>
              <a:buSzTx/>
              <a:buFontTx/>
              <a:buNone/>
              <a:tabLst>
                <a:tab pos="457200" algn="l"/>
                <a:tab pos="685800" algn="l"/>
              </a:tabLst>
            </a:pPr>
            <a:endParaRPr kumimoji="0" lang="en-US" sz="1600" b="0" u="none" strike="noStrike" cap="none" normalizeH="0" baseline="0" dirty="0" smtClean="0">
              <a:ln>
                <a:noFill/>
              </a:ln>
              <a:solidFill>
                <a:schemeClr val="bg1"/>
              </a:solidFill>
              <a:effectLst/>
              <a:latin typeface="Comic Sans MS" pitchFamily="66" charset="0"/>
              <a:cs typeface="Microsoft Sans Serif"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685800" algn="l"/>
              </a:tabLst>
            </a:pPr>
            <a:r>
              <a:rPr lang="en-US" sz="2200" dirty="0" smtClean="0">
                <a:solidFill>
                  <a:schemeClr val="bg1"/>
                </a:solidFill>
                <a:latin typeface="Comic Sans MS" pitchFamily="66" charset="0"/>
                <a:cs typeface="Microsoft Sans Serif" pitchFamily="34" charset="0"/>
              </a:rPr>
              <a:t>	The reticular activating system (RAS) is the </a:t>
            </a:r>
            <a:r>
              <a:rPr lang="en-US" sz="2200" b="1" dirty="0" smtClean="0">
                <a:solidFill>
                  <a:schemeClr val="bg1"/>
                </a:solidFill>
                <a:latin typeface="Comic Sans MS" pitchFamily="66" charset="0"/>
                <a:cs typeface="Microsoft Sans Serif" pitchFamily="34" charset="0"/>
              </a:rPr>
              <a:t>alertness</a:t>
            </a:r>
            <a:r>
              <a:rPr lang="en-US" sz="2200" dirty="0" smtClean="0">
                <a:solidFill>
                  <a:schemeClr val="bg1"/>
                </a:solidFill>
                <a:latin typeface="Comic Sans MS" pitchFamily="66" charset="0"/>
                <a:cs typeface="Microsoft Sans Serif" pitchFamily="34" charset="0"/>
              </a:rPr>
              <a:t> 	</a:t>
            </a:r>
            <a:r>
              <a:rPr lang="en-US" sz="2200" b="1" dirty="0" smtClean="0">
                <a:solidFill>
                  <a:schemeClr val="bg1"/>
                </a:solidFill>
                <a:latin typeface="Comic Sans MS" pitchFamily="66" charset="0"/>
                <a:cs typeface="Microsoft Sans Serif" pitchFamily="34" charset="0"/>
              </a:rPr>
              <a:t>control</a:t>
            </a:r>
            <a:r>
              <a:rPr lang="en-US" sz="2200" dirty="0" smtClean="0">
                <a:solidFill>
                  <a:schemeClr val="bg1"/>
                </a:solidFill>
                <a:latin typeface="Comic Sans MS" pitchFamily="66" charset="0"/>
                <a:cs typeface="Microsoft Sans Serif" pitchFamily="34" charset="0"/>
              </a:rPr>
              <a:t> </a:t>
            </a:r>
            <a:r>
              <a:rPr lang="en-US" sz="2200" b="1" dirty="0" smtClean="0">
                <a:solidFill>
                  <a:schemeClr val="bg1"/>
                </a:solidFill>
                <a:latin typeface="Comic Sans MS" pitchFamily="66" charset="0"/>
                <a:cs typeface="Microsoft Sans Serif" pitchFamily="34" charset="0"/>
              </a:rPr>
              <a:t>center</a:t>
            </a:r>
            <a:r>
              <a:rPr lang="en-US" sz="2200" dirty="0" smtClean="0">
                <a:solidFill>
                  <a:schemeClr val="bg1"/>
                </a:solidFill>
                <a:latin typeface="Comic Sans MS" pitchFamily="66" charset="0"/>
                <a:cs typeface="Microsoft Sans Serif" pitchFamily="34" charset="0"/>
              </a:rPr>
              <a:t> of the brain and serves to regulate activity 	levels w</a:t>
            </a:r>
            <a:r>
              <a:rPr kumimoji="0" lang="en-US" sz="2200" b="0" u="none" strike="noStrike" cap="none" normalizeH="0" baseline="0" dirty="0" smtClean="0">
                <a:ln>
                  <a:noFill/>
                </a:ln>
                <a:solidFill>
                  <a:schemeClr val="bg1"/>
                </a:solidFill>
                <a:effectLst/>
                <a:latin typeface="Comic Sans MS" pitchFamily="66" charset="0"/>
                <a:cs typeface="Microsoft Sans Serif" pitchFamily="34" charset="0"/>
              </a:rPr>
              <a:t>ithin</a:t>
            </a:r>
            <a:r>
              <a:rPr kumimoji="0" lang="en-US" sz="2200" b="0" u="none" strike="noStrike" cap="none" normalizeH="0" dirty="0" smtClean="0">
                <a:ln>
                  <a:noFill/>
                </a:ln>
                <a:solidFill>
                  <a:schemeClr val="bg1"/>
                </a:solidFill>
                <a:effectLst/>
                <a:latin typeface="Comic Sans MS" pitchFamily="66" charset="0"/>
                <a:cs typeface="Microsoft Sans Serif" pitchFamily="34" charset="0"/>
              </a:rPr>
              <a:t> the body; it is also called the reticular 	formation.</a:t>
            </a:r>
          </a:p>
          <a:p>
            <a:pPr marL="0" marR="0" lvl="0" indent="0" algn="l" defTabSz="914400" rtl="0" eaLnBrk="0" fontAlgn="base" latinLnBrk="0" hangingPunct="0">
              <a:lnSpc>
                <a:spcPct val="100000"/>
              </a:lnSpc>
              <a:spcBef>
                <a:spcPct val="0"/>
              </a:spcBef>
              <a:spcAft>
                <a:spcPct val="0"/>
              </a:spcAft>
              <a:buClrTx/>
              <a:buSzTx/>
              <a:buFontTx/>
              <a:buNone/>
              <a:tabLst>
                <a:tab pos="457200" algn="l"/>
                <a:tab pos="685800" algn="l"/>
              </a:tabLst>
            </a:pPr>
            <a:endParaRPr lang="en-US" sz="1400" baseline="0" dirty="0" smtClean="0">
              <a:solidFill>
                <a:schemeClr val="bg1"/>
              </a:solidFill>
              <a:latin typeface="Comic Sans MS" pitchFamily="66" charset="0"/>
              <a:cs typeface="Microsoft Sans Serif"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685800" algn="l"/>
              </a:tabLst>
            </a:pPr>
            <a:r>
              <a:rPr kumimoji="0" lang="en-US" sz="2200" b="0" u="none" strike="noStrike" cap="none" normalizeH="0" dirty="0" smtClean="0">
                <a:ln>
                  <a:noFill/>
                </a:ln>
                <a:solidFill>
                  <a:schemeClr val="bg1"/>
                </a:solidFill>
                <a:effectLst/>
                <a:latin typeface="Comic Sans MS" pitchFamily="66" charset="0"/>
                <a:cs typeface="Microsoft Sans Serif" pitchFamily="34" charset="0"/>
              </a:rPr>
              <a:t>	This area sits at the base of the brain inside the spinal cord 	and acts like a net to catch </a:t>
            </a:r>
            <a:r>
              <a:rPr kumimoji="0" lang="en-US" sz="2200" b="1" u="none" strike="noStrike" cap="none" normalizeH="0" dirty="0" smtClean="0">
                <a:ln>
                  <a:noFill/>
                </a:ln>
                <a:solidFill>
                  <a:schemeClr val="bg1"/>
                </a:solidFill>
                <a:effectLst/>
                <a:latin typeface="Comic Sans MS" pitchFamily="66" charset="0"/>
                <a:cs typeface="Microsoft Sans Serif" pitchFamily="34" charset="0"/>
              </a:rPr>
              <a:t>nerve</a:t>
            </a:r>
            <a:r>
              <a:rPr kumimoji="0" lang="en-US" sz="2200" b="0" u="none" strike="noStrike" cap="none" normalizeH="0" dirty="0" smtClean="0">
                <a:ln>
                  <a:noFill/>
                </a:ln>
                <a:solidFill>
                  <a:schemeClr val="bg1"/>
                </a:solidFill>
                <a:effectLst/>
                <a:latin typeface="Comic Sans MS" pitchFamily="66" charset="0"/>
                <a:cs typeface="Microsoft Sans Serif" pitchFamily="34" charset="0"/>
              </a:rPr>
              <a:t> </a:t>
            </a:r>
            <a:r>
              <a:rPr kumimoji="0" lang="en-US" sz="2200" b="1" u="none" strike="noStrike" cap="none" normalizeH="0" dirty="0" smtClean="0">
                <a:ln>
                  <a:noFill/>
                </a:ln>
                <a:solidFill>
                  <a:schemeClr val="bg1"/>
                </a:solidFill>
                <a:effectLst/>
                <a:latin typeface="Comic Sans MS" pitchFamily="66" charset="0"/>
                <a:cs typeface="Microsoft Sans Serif" pitchFamily="34" charset="0"/>
              </a:rPr>
              <a:t>impulses</a:t>
            </a:r>
            <a:r>
              <a:rPr kumimoji="0" lang="en-US" sz="2200" b="0" u="none" strike="noStrike" cap="none" normalizeH="0" dirty="0" smtClean="0">
                <a:ln>
                  <a:noFill/>
                </a:ln>
                <a:solidFill>
                  <a:schemeClr val="bg1"/>
                </a:solidFill>
                <a:effectLst/>
                <a:latin typeface="Comic Sans MS" pitchFamily="66" charset="0"/>
                <a:cs typeface="Microsoft Sans Serif" pitchFamily="34" charset="0"/>
              </a:rPr>
              <a:t> passing from the 	body to the brain and the brain to the body.  The RAS 	monitors this impulses and regulates activity levels within the 	body.  It also regulates how alert or how sleepy we are.</a:t>
            </a:r>
          </a:p>
          <a:p>
            <a:pPr marL="0" marR="0" lvl="0" indent="0" algn="l" defTabSz="914400" rtl="0" eaLnBrk="0" fontAlgn="base" latinLnBrk="0" hangingPunct="0">
              <a:lnSpc>
                <a:spcPct val="100000"/>
              </a:lnSpc>
              <a:spcBef>
                <a:spcPct val="0"/>
              </a:spcBef>
              <a:spcAft>
                <a:spcPct val="0"/>
              </a:spcAft>
              <a:buClrTx/>
              <a:buSzTx/>
              <a:buFontTx/>
              <a:buNone/>
              <a:tabLst>
                <a:tab pos="457200" algn="l"/>
                <a:tab pos="685800" algn="l"/>
              </a:tabLst>
            </a:pPr>
            <a:endParaRPr lang="en-US" sz="1400" baseline="0" dirty="0" smtClean="0">
              <a:solidFill>
                <a:schemeClr val="bg1"/>
              </a:solidFill>
              <a:latin typeface="Comic Sans MS" pitchFamily="66" charset="0"/>
              <a:cs typeface="Microsoft Sans Serif"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685800" algn="l"/>
              </a:tabLst>
            </a:pPr>
            <a:r>
              <a:rPr kumimoji="0" lang="en-US" sz="2200" b="0" u="none" strike="noStrike" cap="none" normalizeH="0" dirty="0" smtClean="0">
                <a:ln>
                  <a:noFill/>
                </a:ln>
                <a:solidFill>
                  <a:schemeClr val="bg1"/>
                </a:solidFill>
                <a:effectLst/>
                <a:latin typeface="Comic Sans MS" pitchFamily="66" charset="0"/>
                <a:cs typeface="Microsoft Sans Serif" pitchFamily="34" charset="0"/>
              </a:rPr>
              <a:t>		example:  If there are a number of things going on around 		you, multiple impulses arrive from the body and brain and 			alertness increases.  If everything is quiet around you, 			impulses decrease and you’ll likely feel inclined to fall 			asleep.  The RAS is quite sensitive to sounds, therefore the 		body will desire to fall asleep when exposed to steady 			sounds for a period of time.</a:t>
            </a:r>
            <a:endParaRPr kumimoji="0" lang="en-US" sz="2200" b="0" u="none" strike="noStrike" cap="none" normalizeH="0" baseline="0" dirty="0" smtClean="0">
              <a:ln>
                <a:noFill/>
              </a:ln>
              <a:solidFill>
                <a:schemeClr val="bg1"/>
              </a:solidFill>
              <a:effectLst/>
              <a:latin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25">
                                            <p:txEl>
                                              <p:pRg st="0" end="0"/>
                                            </p:txEl>
                                          </p:spTgt>
                                        </p:tgtEl>
                                        <p:attrNameLst>
                                          <p:attrName>style.visibility</p:attrName>
                                        </p:attrNameLst>
                                      </p:cBhvr>
                                      <p:to>
                                        <p:strVal val="visible"/>
                                      </p:to>
                                    </p:set>
                                    <p:anim calcmode="lin" valueType="num">
                                      <p:cBhvr>
                                        <p:cTn id="7" dur="500" fill="hold"/>
                                        <p:tgtEl>
                                          <p:spTgt spid="102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02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1025">
                                            <p:txEl>
                                              <p:pRg st="2" end="2"/>
                                            </p:txEl>
                                          </p:spTgt>
                                        </p:tgtEl>
                                        <p:attrNameLst>
                                          <p:attrName>style.visibility</p:attrName>
                                        </p:attrNameLst>
                                      </p:cBhvr>
                                      <p:to>
                                        <p:strVal val="visible"/>
                                      </p:to>
                                    </p:set>
                                    <p:anim calcmode="lin" valueType="num">
                                      <p:cBhvr>
                                        <p:cTn id="14" dur="500" fill="hold"/>
                                        <p:tgtEl>
                                          <p:spTgt spid="102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102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102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1025">
                                            <p:txEl>
                                              <p:pRg st="4" end="4"/>
                                            </p:txEl>
                                          </p:spTgt>
                                        </p:tgtEl>
                                        <p:attrNameLst>
                                          <p:attrName>style.visibility</p:attrName>
                                        </p:attrNameLst>
                                      </p:cBhvr>
                                      <p:to>
                                        <p:strVal val="visible"/>
                                      </p:to>
                                    </p:set>
                                    <p:anim calcmode="lin" valueType="num">
                                      <p:cBhvr>
                                        <p:cTn id="21" dur="500" fill="hold"/>
                                        <p:tgtEl>
                                          <p:spTgt spid="1025">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1025">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1025">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1025">
                                            <p:txEl>
                                              <p:pRg st="6" end="6"/>
                                            </p:txEl>
                                          </p:spTgt>
                                        </p:tgtEl>
                                        <p:attrNameLst>
                                          <p:attrName>style.visibility</p:attrName>
                                        </p:attrNameLst>
                                      </p:cBhvr>
                                      <p:to>
                                        <p:strVal val="visible"/>
                                      </p:to>
                                    </p:set>
                                    <p:anim calcmode="lin" valueType="num">
                                      <p:cBhvr>
                                        <p:cTn id="28" dur="500" fill="hold"/>
                                        <p:tgtEl>
                                          <p:spTgt spid="1025">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1025">
                                            <p:txEl>
                                              <p:pRg st="6" end="6"/>
                                            </p:txEl>
                                          </p:spTgt>
                                        </p:tgtEl>
                                        <p:attrNameLst>
                                          <p:attrName>ppt_h</p:attrName>
                                        </p:attrNameLst>
                                      </p:cBhvr>
                                      <p:tavLst>
                                        <p:tav tm="0">
                                          <p:val>
                                            <p:fltVal val="0"/>
                                          </p:val>
                                        </p:tav>
                                        <p:tav tm="100000">
                                          <p:val>
                                            <p:strVal val="#ppt_h"/>
                                          </p:val>
                                        </p:tav>
                                      </p:tavLst>
                                    </p:anim>
                                    <p:animEffect transition="in" filter="fade">
                                      <p:cBhvr>
                                        <p:cTn id="30" dur="500"/>
                                        <p:tgtEl>
                                          <p:spTgt spid="1025">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2000"/>
                                        <p:tgtEl>
                                          <p:spTgt spid="1025">
                                            <p:txEl>
                                              <p:pRg st="4" end="4"/>
                                            </p:txEl>
                                          </p:spTgt>
                                        </p:tgtEl>
                                      </p:cBhvr>
                                    </p:animEffect>
                                    <p:set>
                                      <p:cBhvr>
                                        <p:cTn id="35" dur="1" fill="hold">
                                          <p:stCondLst>
                                            <p:cond delay="1999"/>
                                          </p:stCondLst>
                                        </p:cTn>
                                        <p:tgtEl>
                                          <p:spTgt spid="1025">
                                            <p:txEl>
                                              <p:pRg st="4" end="4"/>
                                            </p:txEl>
                                          </p:spTgt>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2000"/>
                                        <p:tgtEl>
                                          <p:spTgt spid="1025">
                                            <p:txEl>
                                              <p:pRg st="6" end="6"/>
                                            </p:txEl>
                                          </p:spTgt>
                                        </p:tgtEl>
                                      </p:cBhvr>
                                    </p:animEffect>
                                    <p:set>
                                      <p:cBhvr>
                                        <p:cTn id="38" dur="1" fill="hold">
                                          <p:stCondLst>
                                            <p:cond delay="1999"/>
                                          </p:stCondLst>
                                        </p:cTn>
                                        <p:tgtEl>
                                          <p:spTgt spid="1025">
                                            <p:txEl>
                                              <p:pRg st="6" end="6"/>
                                            </p:txEl>
                                          </p:spTgt>
                                        </p:tgtEl>
                                        <p:attrNameLst>
                                          <p:attrName>style.visibility</p:attrName>
                                        </p:attrNameLst>
                                      </p:cBhvr>
                                      <p:to>
                                        <p:strVal val="hidden"/>
                                      </p:to>
                                    </p:set>
                                  </p:childTnLst>
                                </p:cTn>
                              </p:par>
                            </p:childTnLst>
                          </p:cTn>
                        </p:par>
                        <p:par>
                          <p:cTn id="39" fill="hold">
                            <p:stCondLst>
                              <p:cond delay="2000"/>
                            </p:stCondLst>
                            <p:childTnLst>
                              <p:par>
                                <p:cTn id="40" presetID="10" presetClass="entr" presetSubtype="0" fill="hold" nodeType="afterEffect">
                                  <p:stCondLst>
                                    <p:cond delay="0"/>
                                  </p:stCondLst>
                                  <p:childTnLst>
                                    <p:set>
                                      <p:cBhvr>
                                        <p:cTn id="41" dur="1" fill="hold">
                                          <p:stCondLst>
                                            <p:cond delay="0"/>
                                          </p:stCondLst>
                                        </p:cTn>
                                        <p:tgtEl>
                                          <p:spTgt spid="34818"/>
                                        </p:tgtEl>
                                        <p:attrNameLst>
                                          <p:attrName>style.visibility</p:attrName>
                                        </p:attrNameLst>
                                      </p:cBhvr>
                                      <p:to>
                                        <p:strVal val="visible"/>
                                      </p:to>
                                    </p:set>
                                    <p:animEffect transition="in" filter="fade">
                                      <p:cBhvr>
                                        <p:cTn id="42" dur="2000"/>
                                        <p:tgtEl>
                                          <p:spTgt spid="34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pic>
        <p:nvPicPr>
          <p:cNvPr id="4" name="Picture 3" descr="0013n037.jpg"/>
          <p:cNvPicPr>
            <a:picLocks noChangeAspect="1"/>
          </p:cNvPicPr>
          <p:nvPr/>
        </p:nvPicPr>
        <p:blipFill>
          <a:blip r:embed="rId3"/>
          <a:stretch>
            <a:fillRect/>
          </a:stretch>
        </p:blipFill>
        <p:spPr>
          <a:xfrm>
            <a:off x="1447800" y="3657600"/>
            <a:ext cx="6350000" cy="3035300"/>
          </a:xfrm>
          <a:prstGeom prst="rect">
            <a:avLst/>
          </a:prstGeom>
        </p:spPr>
      </p:pic>
      <p:sp>
        <p:nvSpPr>
          <p:cNvPr id="1025" name="Rectangle 1"/>
          <p:cNvSpPr>
            <a:spLocks noChangeArrowheads="1"/>
          </p:cNvSpPr>
          <p:nvPr/>
        </p:nvSpPr>
        <p:spPr bwMode="auto">
          <a:xfrm>
            <a:off x="228600" y="120908"/>
            <a:ext cx="8686800" cy="584775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tab pos="457200" algn="l"/>
                <a:tab pos="685800" algn="l"/>
              </a:tabLst>
            </a:pPr>
            <a:r>
              <a:rPr lang="en-US" sz="2200" b="1" dirty="0" smtClean="0">
                <a:solidFill>
                  <a:schemeClr val="bg1"/>
                </a:solidFill>
                <a:latin typeface="Comic Sans MS" pitchFamily="66" charset="0"/>
                <a:cs typeface="Microsoft Sans Serif" pitchFamily="34" charset="0"/>
              </a:rPr>
              <a:t>Brain Communication</a:t>
            </a:r>
          </a:p>
          <a:p>
            <a:pPr marL="0" marR="0" lvl="0" indent="0" algn="l" defTabSz="914400" rtl="0" eaLnBrk="0" fontAlgn="base" latinLnBrk="0" hangingPunct="0">
              <a:lnSpc>
                <a:spcPct val="100000"/>
              </a:lnSpc>
              <a:spcBef>
                <a:spcPct val="0"/>
              </a:spcBef>
              <a:spcAft>
                <a:spcPct val="0"/>
              </a:spcAft>
              <a:buClrTx/>
              <a:buSzTx/>
              <a:buFontTx/>
              <a:buNone/>
              <a:tabLst>
                <a:tab pos="457200" algn="l"/>
                <a:tab pos="685800" algn="l"/>
              </a:tabLst>
            </a:pPr>
            <a:endParaRPr kumimoji="0" lang="en-US" sz="2200" b="0" u="none" strike="noStrike" cap="none" normalizeH="0" baseline="0" dirty="0" smtClean="0">
              <a:ln>
                <a:noFill/>
              </a:ln>
              <a:solidFill>
                <a:schemeClr val="bg1"/>
              </a:solidFill>
              <a:effectLst/>
              <a:latin typeface="Comic Sans MS" pitchFamily="66" charset="0"/>
              <a:cs typeface="Microsoft Sans Serif"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685800" algn="l"/>
              </a:tabLst>
            </a:pPr>
            <a:r>
              <a:rPr lang="en-US" sz="2200" dirty="0" smtClean="0">
                <a:solidFill>
                  <a:schemeClr val="bg1"/>
                </a:solidFill>
                <a:latin typeface="Comic Sans MS" pitchFamily="66" charset="0"/>
                <a:cs typeface="Microsoft Sans Serif" pitchFamily="34" charset="0"/>
              </a:rPr>
              <a:t>	How do all the parts of the brain communicate with each other and with other parts of the body?</a:t>
            </a:r>
            <a:endParaRPr kumimoji="0" lang="en-US" sz="2200" b="0" u="none" strike="noStrike" cap="none" normalizeH="0" dirty="0" smtClean="0">
              <a:ln>
                <a:noFill/>
              </a:ln>
              <a:solidFill>
                <a:schemeClr val="bg1"/>
              </a:solidFill>
              <a:effectLst/>
              <a:latin typeface="Comic Sans MS" pitchFamily="66" charset="0"/>
              <a:cs typeface="Microsoft Sans Serif"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685800" algn="l"/>
              </a:tabLst>
            </a:pPr>
            <a:endParaRPr lang="en-US" sz="2200" b="1" baseline="0" dirty="0" smtClean="0">
              <a:solidFill>
                <a:schemeClr val="bg1"/>
              </a:solidFill>
              <a:latin typeface="Comic Sans MS" pitchFamily="66" charset="0"/>
              <a:cs typeface="Microsoft Sans Serif"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685800" algn="l"/>
              </a:tabLst>
            </a:pPr>
            <a:r>
              <a:rPr kumimoji="0" lang="en-US" sz="2200" b="1" u="none" strike="noStrike" cap="none" normalizeH="0" dirty="0" smtClean="0">
                <a:ln>
                  <a:noFill/>
                </a:ln>
                <a:solidFill>
                  <a:schemeClr val="bg1"/>
                </a:solidFill>
                <a:effectLst/>
                <a:latin typeface="Comic Sans MS" pitchFamily="66" charset="0"/>
                <a:cs typeface="Microsoft Sans Serif" pitchFamily="34" charset="0"/>
              </a:rPr>
              <a:t>The Neuron</a:t>
            </a:r>
          </a:p>
          <a:p>
            <a:pPr marL="0" marR="0" lvl="0" indent="0" algn="l" defTabSz="914400" rtl="0" eaLnBrk="0" fontAlgn="base" latinLnBrk="0" hangingPunct="0">
              <a:lnSpc>
                <a:spcPct val="100000"/>
              </a:lnSpc>
              <a:spcBef>
                <a:spcPct val="0"/>
              </a:spcBef>
              <a:spcAft>
                <a:spcPct val="0"/>
              </a:spcAft>
              <a:buClrTx/>
              <a:buSzTx/>
              <a:buFontTx/>
              <a:buNone/>
              <a:tabLst>
                <a:tab pos="457200" algn="l"/>
                <a:tab pos="685800" algn="l"/>
              </a:tabLst>
            </a:pPr>
            <a:endParaRPr lang="en-US" sz="2200" dirty="0" smtClean="0">
              <a:solidFill>
                <a:schemeClr val="bg1"/>
              </a:solidFill>
              <a:latin typeface="Comic Sans MS" pitchFamily="66" charset="0"/>
              <a:cs typeface="Microsoft Sans Serif"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685800" algn="l"/>
              </a:tabLst>
            </a:pPr>
            <a:r>
              <a:rPr kumimoji="0" lang="en-US" sz="2200" b="0" u="none" strike="noStrike" cap="none" normalizeH="0" dirty="0" smtClean="0">
                <a:ln>
                  <a:noFill/>
                </a:ln>
                <a:solidFill>
                  <a:schemeClr val="bg1"/>
                </a:solidFill>
                <a:effectLst/>
                <a:latin typeface="Comic Sans MS" pitchFamily="66" charset="0"/>
                <a:cs typeface="Microsoft Sans Serif" pitchFamily="34" charset="0"/>
              </a:rPr>
              <a:t>	A </a:t>
            </a:r>
            <a:r>
              <a:rPr kumimoji="0" lang="en-US" sz="2200" b="1" u="none" strike="noStrike" cap="none" normalizeH="0" dirty="0" smtClean="0">
                <a:ln>
                  <a:noFill/>
                </a:ln>
                <a:solidFill>
                  <a:schemeClr val="bg1"/>
                </a:solidFill>
                <a:effectLst/>
                <a:latin typeface="Comic Sans MS" pitchFamily="66" charset="0"/>
                <a:cs typeface="Microsoft Sans Serif" pitchFamily="34" charset="0"/>
              </a:rPr>
              <a:t>nerve cell </a:t>
            </a:r>
            <a:r>
              <a:rPr kumimoji="0" lang="en-US" sz="2200" b="0" u="none" strike="noStrike" cap="none" normalizeH="0" dirty="0" smtClean="0">
                <a:ln>
                  <a:noFill/>
                </a:ln>
                <a:solidFill>
                  <a:schemeClr val="bg1"/>
                </a:solidFill>
                <a:effectLst/>
                <a:latin typeface="Comic Sans MS" pitchFamily="66" charset="0"/>
                <a:cs typeface="Microsoft Sans Serif" pitchFamily="34" charset="0"/>
              </a:rPr>
              <a:t>is called a neuron.  This cell transmits </a:t>
            </a:r>
            <a:r>
              <a:rPr kumimoji="0" lang="en-US" sz="2200" b="1" u="none" strike="noStrike" cap="none" normalizeH="0" dirty="0" smtClean="0">
                <a:ln>
                  <a:noFill/>
                </a:ln>
                <a:solidFill>
                  <a:schemeClr val="bg1"/>
                </a:solidFill>
                <a:effectLst/>
                <a:latin typeface="Comic Sans MS" pitchFamily="66" charset="0"/>
                <a:cs typeface="Microsoft Sans Serif" pitchFamily="34" charset="0"/>
              </a:rPr>
              <a:t>electrical</a:t>
            </a:r>
            <a:r>
              <a:rPr kumimoji="0" lang="en-US" sz="2200" b="0" u="none" strike="noStrike" cap="none" normalizeH="0" dirty="0" smtClean="0">
                <a:ln>
                  <a:noFill/>
                </a:ln>
                <a:solidFill>
                  <a:schemeClr val="bg1"/>
                </a:solidFill>
                <a:effectLst/>
                <a:latin typeface="Comic Sans MS" pitchFamily="66" charset="0"/>
                <a:cs typeface="Microsoft Sans Serif" pitchFamily="34" charset="0"/>
              </a:rPr>
              <a:t> 	and </a:t>
            </a:r>
            <a:r>
              <a:rPr kumimoji="0" lang="en-US" sz="2200" b="1" u="none" strike="noStrike" cap="none" normalizeH="0" dirty="0" smtClean="0">
                <a:ln>
                  <a:noFill/>
                </a:ln>
                <a:solidFill>
                  <a:schemeClr val="bg1"/>
                </a:solidFill>
                <a:effectLst/>
                <a:latin typeface="Comic Sans MS" pitchFamily="66" charset="0"/>
                <a:cs typeface="Microsoft Sans Serif" pitchFamily="34" charset="0"/>
              </a:rPr>
              <a:t>chemical</a:t>
            </a:r>
            <a:r>
              <a:rPr kumimoji="0" lang="en-US" sz="2200" b="0" u="none" strike="noStrike" cap="none" normalizeH="0" dirty="0" smtClean="0">
                <a:ln>
                  <a:noFill/>
                </a:ln>
                <a:solidFill>
                  <a:schemeClr val="bg1"/>
                </a:solidFill>
                <a:effectLst/>
                <a:latin typeface="Comic Sans MS" pitchFamily="66" charset="0"/>
                <a:cs typeface="Microsoft Sans Serif" pitchFamily="34" charset="0"/>
              </a:rPr>
              <a:t> information (via neurotransmitters) throughout 	the body.</a:t>
            </a:r>
          </a:p>
          <a:p>
            <a:pPr marL="0" marR="0" lvl="0" indent="0" algn="l" defTabSz="914400" rtl="0" eaLnBrk="0" fontAlgn="base" latinLnBrk="0" hangingPunct="0">
              <a:lnSpc>
                <a:spcPct val="100000"/>
              </a:lnSpc>
              <a:spcBef>
                <a:spcPct val="0"/>
              </a:spcBef>
              <a:spcAft>
                <a:spcPct val="0"/>
              </a:spcAft>
              <a:buClrTx/>
              <a:buSzTx/>
              <a:buFontTx/>
              <a:buNone/>
              <a:tabLst>
                <a:tab pos="457200" algn="l"/>
                <a:tab pos="685800" algn="l"/>
              </a:tabLst>
            </a:pPr>
            <a:endParaRPr lang="en-US" sz="2200" dirty="0" smtClean="0">
              <a:solidFill>
                <a:schemeClr val="bg1"/>
              </a:solidFill>
              <a:latin typeface="Comic Sans MS" pitchFamily="66" charset="0"/>
              <a:cs typeface="Microsoft Sans Serif"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685800" algn="l"/>
              </a:tabLst>
            </a:pPr>
            <a:r>
              <a:rPr kumimoji="0" lang="en-US" sz="2200" b="0" u="none" strike="noStrike" cap="none" normalizeH="0" dirty="0" smtClean="0">
                <a:ln>
                  <a:noFill/>
                </a:ln>
                <a:solidFill>
                  <a:schemeClr val="bg1"/>
                </a:solidFill>
                <a:effectLst/>
                <a:latin typeface="Comic Sans MS" pitchFamily="66" charset="0"/>
                <a:cs typeface="Microsoft Sans Serif" pitchFamily="34" charset="0"/>
              </a:rPr>
              <a:t>		The body of the neuron has a number of fibers sticking out 		from it.  Dendrites are the shorter fibers containing 			receptors (receivers) for neuronal messages.</a:t>
            </a:r>
          </a:p>
          <a:p>
            <a:pPr marL="0" marR="0" lvl="0" indent="0" algn="l" defTabSz="914400" rtl="0" eaLnBrk="0" fontAlgn="base" latinLnBrk="0" hangingPunct="0">
              <a:lnSpc>
                <a:spcPct val="100000"/>
              </a:lnSpc>
              <a:spcBef>
                <a:spcPct val="0"/>
              </a:spcBef>
              <a:spcAft>
                <a:spcPct val="0"/>
              </a:spcAft>
              <a:buClrTx/>
              <a:buSzTx/>
              <a:buFontTx/>
              <a:buNone/>
              <a:tabLst>
                <a:tab pos="457200" algn="l"/>
                <a:tab pos="685800" algn="l"/>
              </a:tabLst>
            </a:pPr>
            <a:endParaRPr lang="en-US" sz="2200" dirty="0" smtClean="0">
              <a:solidFill>
                <a:schemeClr val="bg1"/>
              </a:solidFill>
              <a:latin typeface="Comic Sans MS" pitchFamily="66" charset="0"/>
              <a:cs typeface="Microsoft Sans Serif"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685800" algn="l"/>
              </a:tabLst>
            </a:pPr>
            <a:r>
              <a:rPr kumimoji="0" lang="en-US" sz="2200" b="0" u="none" strike="noStrike" cap="none" normalizeH="0" dirty="0" smtClean="0">
                <a:ln>
                  <a:noFill/>
                </a:ln>
                <a:solidFill>
                  <a:schemeClr val="bg1"/>
                </a:solidFill>
                <a:effectLst/>
                <a:latin typeface="Comic Sans MS" pitchFamily="66" charset="0"/>
                <a:cs typeface="Microsoft Sans Serif" pitchFamily="34" charset="0"/>
              </a:rPr>
              <a:t>			“Dendrites” is a word meaning “tree.”  They are called this 			because they look like the branches on a tree.		</a:t>
            </a:r>
            <a:endParaRPr kumimoji="0" lang="en-US" sz="2200" b="0" u="none" strike="noStrike" cap="none" normalizeH="0" baseline="0" dirty="0" smtClean="0">
              <a:ln>
                <a:noFill/>
              </a:ln>
              <a:solidFill>
                <a:schemeClr val="bg1"/>
              </a:solidFill>
              <a:effectLst/>
              <a:latin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25">
                                            <p:txEl>
                                              <p:pRg st="0" end="0"/>
                                            </p:txEl>
                                          </p:spTgt>
                                        </p:tgtEl>
                                        <p:attrNameLst>
                                          <p:attrName>style.visibility</p:attrName>
                                        </p:attrNameLst>
                                      </p:cBhvr>
                                      <p:to>
                                        <p:strVal val="visible"/>
                                      </p:to>
                                    </p:set>
                                    <p:anim calcmode="lin" valueType="num">
                                      <p:cBhvr>
                                        <p:cTn id="7" dur="500" fill="hold"/>
                                        <p:tgtEl>
                                          <p:spTgt spid="102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02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1025">
                                            <p:txEl>
                                              <p:pRg st="2" end="2"/>
                                            </p:txEl>
                                          </p:spTgt>
                                        </p:tgtEl>
                                        <p:attrNameLst>
                                          <p:attrName>style.visibility</p:attrName>
                                        </p:attrNameLst>
                                      </p:cBhvr>
                                      <p:to>
                                        <p:strVal val="visible"/>
                                      </p:to>
                                    </p:set>
                                    <p:anim calcmode="lin" valueType="num">
                                      <p:cBhvr>
                                        <p:cTn id="14" dur="500" fill="hold"/>
                                        <p:tgtEl>
                                          <p:spTgt spid="102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102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102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1025">
                                            <p:txEl>
                                              <p:pRg st="4" end="4"/>
                                            </p:txEl>
                                          </p:spTgt>
                                        </p:tgtEl>
                                        <p:attrNameLst>
                                          <p:attrName>style.visibility</p:attrName>
                                        </p:attrNameLst>
                                      </p:cBhvr>
                                      <p:to>
                                        <p:strVal val="visible"/>
                                      </p:to>
                                    </p:set>
                                    <p:anim calcmode="lin" valueType="num">
                                      <p:cBhvr>
                                        <p:cTn id="21" dur="500" fill="hold"/>
                                        <p:tgtEl>
                                          <p:spTgt spid="1025">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1025">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1025">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1025">
                                            <p:txEl>
                                              <p:pRg st="6" end="6"/>
                                            </p:txEl>
                                          </p:spTgt>
                                        </p:tgtEl>
                                        <p:attrNameLst>
                                          <p:attrName>style.visibility</p:attrName>
                                        </p:attrNameLst>
                                      </p:cBhvr>
                                      <p:to>
                                        <p:strVal val="visible"/>
                                      </p:to>
                                    </p:set>
                                    <p:anim calcmode="lin" valueType="num">
                                      <p:cBhvr>
                                        <p:cTn id="28" dur="500" fill="hold"/>
                                        <p:tgtEl>
                                          <p:spTgt spid="1025">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1025">
                                            <p:txEl>
                                              <p:pRg st="6" end="6"/>
                                            </p:txEl>
                                          </p:spTgt>
                                        </p:tgtEl>
                                        <p:attrNameLst>
                                          <p:attrName>ppt_h</p:attrName>
                                        </p:attrNameLst>
                                      </p:cBhvr>
                                      <p:tavLst>
                                        <p:tav tm="0">
                                          <p:val>
                                            <p:fltVal val="0"/>
                                          </p:val>
                                        </p:tav>
                                        <p:tav tm="100000">
                                          <p:val>
                                            <p:strVal val="#ppt_h"/>
                                          </p:val>
                                        </p:tav>
                                      </p:tavLst>
                                    </p:anim>
                                    <p:animEffect transition="in" filter="fade">
                                      <p:cBhvr>
                                        <p:cTn id="30" dur="500"/>
                                        <p:tgtEl>
                                          <p:spTgt spid="1025">
                                            <p:txEl>
                                              <p:pRg st="6" end="6"/>
                                            </p:txEl>
                                          </p:spTgt>
                                        </p:tgtEl>
                                      </p:cBhvr>
                                    </p:animEffect>
                                  </p:childTnLst>
                                </p:cTn>
                              </p:par>
                              <p:par>
                                <p:cTn id="31" presetID="53"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500" fill="hold"/>
                                        <p:tgtEl>
                                          <p:spTgt spid="4"/>
                                        </p:tgtEl>
                                        <p:attrNameLst>
                                          <p:attrName>ppt_w</p:attrName>
                                        </p:attrNameLst>
                                      </p:cBhvr>
                                      <p:tavLst>
                                        <p:tav tm="0">
                                          <p:val>
                                            <p:fltVal val="0"/>
                                          </p:val>
                                        </p:tav>
                                        <p:tav tm="100000">
                                          <p:val>
                                            <p:strVal val="#ppt_w"/>
                                          </p:val>
                                        </p:tav>
                                      </p:tavLst>
                                    </p:anim>
                                    <p:anim calcmode="lin" valueType="num">
                                      <p:cBhvr>
                                        <p:cTn id="34" dur="500" fill="hold"/>
                                        <p:tgtEl>
                                          <p:spTgt spid="4"/>
                                        </p:tgtEl>
                                        <p:attrNameLst>
                                          <p:attrName>ppt_h</p:attrName>
                                        </p:attrNameLst>
                                      </p:cBhvr>
                                      <p:tavLst>
                                        <p:tav tm="0">
                                          <p:val>
                                            <p:fltVal val="0"/>
                                          </p:val>
                                        </p:tav>
                                        <p:tav tm="100000">
                                          <p:val>
                                            <p:strVal val="#ppt_h"/>
                                          </p:val>
                                        </p:tav>
                                      </p:tavLst>
                                    </p:anim>
                                    <p:animEffect transition="in" filter="fade">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2000"/>
                                        <p:tgtEl>
                                          <p:spTgt spid="4"/>
                                        </p:tgtEl>
                                      </p:cBhvr>
                                    </p:animEffect>
                                    <p:set>
                                      <p:cBhvr>
                                        <p:cTn id="40" dur="1" fill="hold">
                                          <p:stCondLst>
                                            <p:cond delay="1999"/>
                                          </p:stCondLst>
                                        </p:cTn>
                                        <p:tgtEl>
                                          <p:spTgt spid="4"/>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53" presetClass="entr" presetSubtype="0" fill="hold" nodeType="clickEffect">
                                  <p:stCondLst>
                                    <p:cond delay="0"/>
                                  </p:stCondLst>
                                  <p:childTnLst>
                                    <p:set>
                                      <p:cBhvr>
                                        <p:cTn id="44" dur="1" fill="hold">
                                          <p:stCondLst>
                                            <p:cond delay="0"/>
                                          </p:stCondLst>
                                        </p:cTn>
                                        <p:tgtEl>
                                          <p:spTgt spid="1025">
                                            <p:txEl>
                                              <p:pRg st="8" end="8"/>
                                            </p:txEl>
                                          </p:spTgt>
                                        </p:tgtEl>
                                        <p:attrNameLst>
                                          <p:attrName>style.visibility</p:attrName>
                                        </p:attrNameLst>
                                      </p:cBhvr>
                                      <p:to>
                                        <p:strVal val="visible"/>
                                      </p:to>
                                    </p:set>
                                    <p:anim calcmode="lin" valueType="num">
                                      <p:cBhvr>
                                        <p:cTn id="45" dur="500" fill="hold"/>
                                        <p:tgtEl>
                                          <p:spTgt spid="1025">
                                            <p:txEl>
                                              <p:pRg st="8" end="8"/>
                                            </p:txEl>
                                          </p:spTgt>
                                        </p:tgtEl>
                                        <p:attrNameLst>
                                          <p:attrName>ppt_w</p:attrName>
                                        </p:attrNameLst>
                                      </p:cBhvr>
                                      <p:tavLst>
                                        <p:tav tm="0">
                                          <p:val>
                                            <p:fltVal val="0"/>
                                          </p:val>
                                        </p:tav>
                                        <p:tav tm="100000">
                                          <p:val>
                                            <p:strVal val="#ppt_w"/>
                                          </p:val>
                                        </p:tav>
                                      </p:tavLst>
                                    </p:anim>
                                    <p:anim calcmode="lin" valueType="num">
                                      <p:cBhvr>
                                        <p:cTn id="46" dur="500" fill="hold"/>
                                        <p:tgtEl>
                                          <p:spTgt spid="1025">
                                            <p:txEl>
                                              <p:pRg st="8" end="8"/>
                                            </p:txEl>
                                          </p:spTgt>
                                        </p:tgtEl>
                                        <p:attrNameLst>
                                          <p:attrName>ppt_h</p:attrName>
                                        </p:attrNameLst>
                                      </p:cBhvr>
                                      <p:tavLst>
                                        <p:tav tm="0">
                                          <p:val>
                                            <p:fltVal val="0"/>
                                          </p:val>
                                        </p:tav>
                                        <p:tav tm="100000">
                                          <p:val>
                                            <p:strVal val="#ppt_h"/>
                                          </p:val>
                                        </p:tav>
                                      </p:tavLst>
                                    </p:anim>
                                    <p:animEffect transition="in" filter="fade">
                                      <p:cBhvr>
                                        <p:cTn id="47" dur="500"/>
                                        <p:tgtEl>
                                          <p:spTgt spid="102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0" fill="hold" nodeType="clickEffect">
                                  <p:stCondLst>
                                    <p:cond delay="0"/>
                                  </p:stCondLst>
                                  <p:childTnLst>
                                    <p:set>
                                      <p:cBhvr>
                                        <p:cTn id="51" dur="1" fill="hold">
                                          <p:stCondLst>
                                            <p:cond delay="0"/>
                                          </p:stCondLst>
                                        </p:cTn>
                                        <p:tgtEl>
                                          <p:spTgt spid="1025">
                                            <p:txEl>
                                              <p:pRg st="10" end="10"/>
                                            </p:txEl>
                                          </p:spTgt>
                                        </p:tgtEl>
                                        <p:attrNameLst>
                                          <p:attrName>style.visibility</p:attrName>
                                        </p:attrNameLst>
                                      </p:cBhvr>
                                      <p:to>
                                        <p:strVal val="visible"/>
                                      </p:to>
                                    </p:set>
                                    <p:anim calcmode="lin" valueType="num">
                                      <p:cBhvr>
                                        <p:cTn id="52" dur="500" fill="hold"/>
                                        <p:tgtEl>
                                          <p:spTgt spid="1025">
                                            <p:txEl>
                                              <p:pRg st="10" end="10"/>
                                            </p:txEl>
                                          </p:spTgt>
                                        </p:tgtEl>
                                        <p:attrNameLst>
                                          <p:attrName>ppt_w</p:attrName>
                                        </p:attrNameLst>
                                      </p:cBhvr>
                                      <p:tavLst>
                                        <p:tav tm="0">
                                          <p:val>
                                            <p:fltVal val="0"/>
                                          </p:val>
                                        </p:tav>
                                        <p:tav tm="100000">
                                          <p:val>
                                            <p:strVal val="#ppt_w"/>
                                          </p:val>
                                        </p:tav>
                                      </p:tavLst>
                                    </p:anim>
                                    <p:anim calcmode="lin" valueType="num">
                                      <p:cBhvr>
                                        <p:cTn id="53" dur="500" fill="hold"/>
                                        <p:tgtEl>
                                          <p:spTgt spid="1025">
                                            <p:txEl>
                                              <p:pRg st="10" end="10"/>
                                            </p:txEl>
                                          </p:spTgt>
                                        </p:tgtEl>
                                        <p:attrNameLst>
                                          <p:attrName>ppt_h</p:attrName>
                                        </p:attrNameLst>
                                      </p:cBhvr>
                                      <p:tavLst>
                                        <p:tav tm="0">
                                          <p:val>
                                            <p:fltVal val="0"/>
                                          </p:val>
                                        </p:tav>
                                        <p:tav tm="100000">
                                          <p:val>
                                            <p:strVal val="#ppt_h"/>
                                          </p:val>
                                        </p:tav>
                                      </p:tavLst>
                                    </p:anim>
                                    <p:animEffect transition="in" filter="fade">
                                      <p:cBhvr>
                                        <p:cTn id="54" dur="500"/>
                                        <p:tgtEl>
                                          <p:spTgt spid="1025">
                                            <p:txEl>
                                              <p:pRg st="10" end="1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2000"/>
                                        <p:tgtEl>
                                          <p:spTgt spid="1025">
                                            <p:txEl>
                                              <p:pRg st="8" end="8"/>
                                            </p:txEl>
                                          </p:spTgt>
                                        </p:tgtEl>
                                      </p:cBhvr>
                                    </p:animEffect>
                                    <p:set>
                                      <p:cBhvr>
                                        <p:cTn id="59" dur="1" fill="hold">
                                          <p:stCondLst>
                                            <p:cond delay="1999"/>
                                          </p:stCondLst>
                                        </p:cTn>
                                        <p:tgtEl>
                                          <p:spTgt spid="1025">
                                            <p:txEl>
                                              <p:pRg st="8" end="8"/>
                                            </p:txEl>
                                          </p:spTgt>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2000"/>
                                        <p:tgtEl>
                                          <p:spTgt spid="1025">
                                            <p:txEl>
                                              <p:pRg st="10" end="10"/>
                                            </p:txEl>
                                          </p:spTgt>
                                        </p:tgtEl>
                                      </p:cBhvr>
                                    </p:animEffect>
                                    <p:set>
                                      <p:cBhvr>
                                        <p:cTn id="62" dur="1" fill="hold">
                                          <p:stCondLst>
                                            <p:cond delay="1999"/>
                                          </p:stCondLst>
                                        </p:cTn>
                                        <p:tgtEl>
                                          <p:spTgt spid="1025">
                                            <p:txEl>
                                              <p:pRg st="10" end="10"/>
                                            </p:txEl>
                                          </p:spTgt>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fade">
                                      <p:cBhvr>
                                        <p:cTn id="6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28600" y="228600"/>
            <a:ext cx="8686800" cy="54014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tab pos="457200" algn="l"/>
                <a:tab pos="685800" algn="l"/>
              </a:tabLst>
            </a:pPr>
            <a:r>
              <a:rPr lang="en-US" sz="2200" dirty="0" smtClean="0">
                <a:latin typeface="Comic Sans MS" pitchFamily="66" charset="0"/>
                <a:cs typeface="Microsoft Sans Serif" pitchFamily="34" charset="0"/>
              </a:rPr>
              <a:t>	</a:t>
            </a:r>
            <a:r>
              <a:rPr lang="en-US" sz="2300" dirty="0" smtClean="0">
                <a:latin typeface="Comic Sans MS" pitchFamily="66" charset="0"/>
                <a:cs typeface="Microsoft Sans Serif" pitchFamily="34" charset="0"/>
              </a:rPr>
              <a:t>Dendrites receive information from other nerve cells and 	send it through the cell body to the </a:t>
            </a:r>
            <a:r>
              <a:rPr lang="en-US" sz="2300" b="1" dirty="0" smtClean="0">
                <a:latin typeface="Comic Sans MS" pitchFamily="66" charset="0"/>
                <a:cs typeface="Microsoft Sans Serif" pitchFamily="34" charset="0"/>
              </a:rPr>
              <a:t>axon</a:t>
            </a:r>
            <a:r>
              <a:rPr lang="en-US" sz="2300" dirty="0" smtClean="0">
                <a:latin typeface="Comic Sans MS" pitchFamily="66" charset="0"/>
                <a:cs typeface="Microsoft Sans Serif" pitchFamily="34" charset="0"/>
              </a:rPr>
              <a:t>.  The axon is 	part of the neuron that carries messages away from the 	cell to the dendrites of another neuron.</a:t>
            </a:r>
          </a:p>
          <a:p>
            <a:pPr marL="0" marR="0" lvl="0" indent="0" algn="l" defTabSz="914400" rtl="0" eaLnBrk="0" fontAlgn="base" latinLnBrk="0" hangingPunct="0">
              <a:lnSpc>
                <a:spcPct val="100000"/>
              </a:lnSpc>
              <a:spcBef>
                <a:spcPct val="0"/>
              </a:spcBef>
              <a:spcAft>
                <a:spcPct val="0"/>
              </a:spcAft>
              <a:buClrTx/>
              <a:buSzTx/>
              <a:buFontTx/>
              <a:buNone/>
              <a:tabLst>
                <a:tab pos="457200" algn="l"/>
                <a:tab pos="685800" algn="l"/>
              </a:tabLst>
            </a:pPr>
            <a:endParaRPr kumimoji="0" lang="en-US" sz="2300" b="0" u="none" strike="noStrike" cap="none" normalizeH="0" dirty="0" smtClean="0">
              <a:ln>
                <a:noFill/>
              </a:ln>
              <a:effectLst/>
              <a:latin typeface="Comic Sans MS" pitchFamily="66" charset="0"/>
              <a:cs typeface="Microsoft Sans Serif"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685800" algn="l"/>
              </a:tabLst>
            </a:pPr>
            <a:r>
              <a:rPr lang="en-US" sz="2300" dirty="0" smtClean="0">
                <a:latin typeface="Comic Sans MS" pitchFamily="66" charset="0"/>
                <a:cs typeface="Microsoft Sans Serif" pitchFamily="34" charset="0"/>
              </a:rPr>
              <a:t>	At the end of the axon are </a:t>
            </a:r>
            <a:br>
              <a:rPr lang="en-US" sz="2300" dirty="0" smtClean="0">
                <a:latin typeface="Comic Sans MS" pitchFamily="66" charset="0"/>
                <a:cs typeface="Microsoft Sans Serif" pitchFamily="34" charset="0"/>
              </a:rPr>
            </a:br>
            <a:r>
              <a:rPr lang="en-US" sz="2300" dirty="0" smtClean="0">
                <a:latin typeface="Comic Sans MS" pitchFamily="66" charset="0"/>
                <a:cs typeface="Microsoft Sans Serif" pitchFamily="34" charset="0"/>
              </a:rPr>
              <a:t>	thousands of terminals, each</a:t>
            </a:r>
            <a:br>
              <a:rPr lang="en-US" sz="2300" dirty="0" smtClean="0">
                <a:latin typeface="Comic Sans MS" pitchFamily="66" charset="0"/>
                <a:cs typeface="Microsoft Sans Serif" pitchFamily="34" charset="0"/>
              </a:rPr>
            </a:br>
            <a:r>
              <a:rPr lang="en-US" sz="2300" dirty="0" smtClean="0">
                <a:latin typeface="Comic Sans MS" pitchFamily="66" charset="0"/>
                <a:cs typeface="Microsoft Sans Serif" pitchFamily="34" charset="0"/>
              </a:rPr>
              <a:t> 	sitting opposite a receptor </a:t>
            </a:r>
            <a:br>
              <a:rPr lang="en-US" sz="2300" dirty="0" smtClean="0">
                <a:latin typeface="Comic Sans MS" pitchFamily="66" charset="0"/>
                <a:cs typeface="Microsoft Sans Serif" pitchFamily="34" charset="0"/>
              </a:rPr>
            </a:br>
            <a:r>
              <a:rPr lang="en-US" sz="2300" dirty="0" smtClean="0">
                <a:latin typeface="Comic Sans MS" pitchFamily="66" charset="0"/>
                <a:cs typeface="Microsoft Sans Serif" pitchFamily="34" charset="0"/>
              </a:rPr>
              <a:t>	for another neuron.  Therefore,</a:t>
            </a:r>
            <a:br>
              <a:rPr lang="en-US" sz="2300" dirty="0" smtClean="0">
                <a:latin typeface="Comic Sans MS" pitchFamily="66" charset="0"/>
                <a:cs typeface="Microsoft Sans Serif" pitchFamily="34" charset="0"/>
              </a:rPr>
            </a:br>
            <a:r>
              <a:rPr lang="en-US" sz="2300" dirty="0" smtClean="0">
                <a:latin typeface="Comic Sans MS" pitchFamily="66" charset="0"/>
                <a:cs typeface="Microsoft Sans Serif" pitchFamily="34" charset="0"/>
              </a:rPr>
              <a:t> 	the messages comes to a </a:t>
            </a:r>
            <a:br>
              <a:rPr lang="en-US" sz="2300" dirty="0" smtClean="0">
                <a:latin typeface="Comic Sans MS" pitchFamily="66" charset="0"/>
                <a:cs typeface="Microsoft Sans Serif" pitchFamily="34" charset="0"/>
              </a:rPr>
            </a:br>
            <a:r>
              <a:rPr lang="en-US" sz="2300" dirty="0" smtClean="0">
                <a:latin typeface="Comic Sans MS" pitchFamily="66" charset="0"/>
                <a:cs typeface="Microsoft Sans Serif" pitchFamily="34" charset="0"/>
              </a:rPr>
              <a:t>	receptor on a dendrite, goes</a:t>
            </a:r>
            <a:br>
              <a:rPr lang="en-US" sz="2300" dirty="0" smtClean="0">
                <a:latin typeface="Comic Sans MS" pitchFamily="66" charset="0"/>
                <a:cs typeface="Microsoft Sans Serif" pitchFamily="34" charset="0"/>
              </a:rPr>
            </a:br>
            <a:r>
              <a:rPr lang="en-US" sz="2300" dirty="0" smtClean="0">
                <a:latin typeface="Comic Sans MS" pitchFamily="66" charset="0"/>
                <a:cs typeface="Microsoft Sans Serif" pitchFamily="34" charset="0"/>
              </a:rPr>
              <a:t> 	through the cell, travels along </a:t>
            </a:r>
            <a:br>
              <a:rPr lang="en-US" sz="2300" dirty="0" smtClean="0">
                <a:latin typeface="Comic Sans MS" pitchFamily="66" charset="0"/>
                <a:cs typeface="Microsoft Sans Serif" pitchFamily="34" charset="0"/>
              </a:rPr>
            </a:br>
            <a:r>
              <a:rPr lang="en-US" sz="2300" dirty="0" smtClean="0">
                <a:latin typeface="Comic Sans MS" pitchFamily="66" charset="0"/>
                <a:cs typeface="Microsoft Sans Serif" pitchFamily="34" charset="0"/>
              </a:rPr>
              <a:t>	the axon, then out through the	</a:t>
            </a:r>
            <a:br>
              <a:rPr lang="en-US" sz="2300" dirty="0" smtClean="0">
                <a:latin typeface="Comic Sans MS" pitchFamily="66" charset="0"/>
                <a:cs typeface="Microsoft Sans Serif" pitchFamily="34" charset="0"/>
              </a:rPr>
            </a:br>
            <a:r>
              <a:rPr lang="en-US" sz="2300" dirty="0" smtClean="0">
                <a:latin typeface="Comic Sans MS" pitchFamily="66" charset="0"/>
                <a:cs typeface="Microsoft Sans Serif" pitchFamily="34" charset="0"/>
              </a:rPr>
              <a:t>	axon terminal to the dendrites </a:t>
            </a:r>
            <a:br>
              <a:rPr lang="en-US" sz="2300" dirty="0" smtClean="0">
                <a:latin typeface="Comic Sans MS" pitchFamily="66" charset="0"/>
                <a:cs typeface="Microsoft Sans Serif" pitchFamily="34" charset="0"/>
              </a:rPr>
            </a:br>
            <a:r>
              <a:rPr lang="en-US" sz="2300" dirty="0" smtClean="0">
                <a:latin typeface="Comic Sans MS" pitchFamily="66" charset="0"/>
                <a:cs typeface="Microsoft Sans Serif" pitchFamily="34" charset="0"/>
              </a:rPr>
              <a:t>	of another neuron.</a:t>
            </a:r>
            <a:endParaRPr kumimoji="0" lang="en-US" sz="2300" b="0" u="none" strike="noStrike" cap="none" normalizeH="0" dirty="0" smtClean="0">
              <a:ln>
                <a:noFill/>
              </a:ln>
              <a:effectLst/>
              <a:latin typeface="Comic Sans MS" pitchFamily="66" charset="0"/>
              <a:cs typeface="Microsoft Sans Serif" pitchFamily="34" charset="0"/>
            </a:endParaRPr>
          </a:p>
        </p:txBody>
      </p:sp>
      <p:pic>
        <p:nvPicPr>
          <p:cNvPr id="5" name="Picture 4" descr="axon1.jpg"/>
          <p:cNvPicPr>
            <a:picLocks noChangeAspect="1"/>
          </p:cNvPicPr>
          <p:nvPr/>
        </p:nvPicPr>
        <p:blipFill>
          <a:blip r:embed="rId3"/>
          <a:srcRect l="2128" t="3315" r="2128" b="2215"/>
          <a:stretch>
            <a:fillRect/>
          </a:stretch>
        </p:blipFill>
        <p:spPr>
          <a:xfrm>
            <a:off x="5181600" y="1752600"/>
            <a:ext cx="3729789" cy="47244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25">
                                            <p:txEl>
                                              <p:pRg st="0" end="0"/>
                                            </p:txEl>
                                          </p:spTgt>
                                        </p:tgtEl>
                                        <p:attrNameLst>
                                          <p:attrName>style.visibility</p:attrName>
                                        </p:attrNameLst>
                                      </p:cBhvr>
                                      <p:to>
                                        <p:strVal val="visible"/>
                                      </p:to>
                                    </p:set>
                                    <p:anim calcmode="lin" valueType="num">
                                      <p:cBhvr>
                                        <p:cTn id="7" dur="500" fill="hold"/>
                                        <p:tgtEl>
                                          <p:spTgt spid="102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025">
                                            <p:txEl>
                                              <p:pRg st="0" end="0"/>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1025">
                                            <p:txEl>
                                              <p:pRg st="2" end="2"/>
                                            </p:txEl>
                                          </p:spTgt>
                                        </p:tgtEl>
                                        <p:attrNameLst>
                                          <p:attrName>style.visibility</p:attrName>
                                        </p:attrNameLst>
                                      </p:cBhvr>
                                      <p:to>
                                        <p:strVal val="visible"/>
                                      </p:to>
                                    </p:set>
                                    <p:anim calcmode="lin" valueType="num">
                                      <p:cBhvr>
                                        <p:cTn id="19" dur="500" fill="hold"/>
                                        <p:tgtEl>
                                          <p:spTgt spid="102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5">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10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28600" y="228600"/>
            <a:ext cx="8686800" cy="61093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tab pos="457200" algn="l"/>
                <a:tab pos="685800" algn="l"/>
              </a:tabLst>
            </a:pPr>
            <a:r>
              <a:rPr lang="en-US" sz="2300" b="1" dirty="0" smtClean="0">
                <a:solidFill>
                  <a:schemeClr val="bg1"/>
                </a:solidFill>
                <a:latin typeface="Comic Sans MS" pitchFamily="66" charset="0"/>
                <a:cs typeface="Microsoft Sans Serif" pitchFamily="34" charset="0"/>
              </a:rPr>
              <a:t>The Synapse</a:t>
            </a:r>
          </a:p>
          <a:p>
            <a:pPr marL="0" marR="0" lvl="0" indent="0" algn="l" defTabSz="914400" rtl="0" eaLnBrk="0" fontAlgn="base" latinLnBrk="0" hangingPunct="0">
              <a:lnSpc>
                <a:spcPct val="100000"/>
              </a:lnSpc>
              <a:spcBef>
                <a:spcPct val="0"/>
              </a:spcBef>
              <a:spcAft>
                <a:spcPct val="0"/>
              </a:spcAft>
              <a:buClrTx/>
              <a:buSzTx/>
              <a:buFontTx/>
              <a:buNone/>
              <a:tabLst>
                <a:tab pos="457200" algn="l"/>
                <a:tab pos="685800" algn="l"/>
              </a:tabLst>
            </a:pPr>
            <a:endParaRPr lang="en-US" sz="2300" dirty="0" smtClean="0">
              <a:solidFill>
                <a:schemeClr val="bg1"/>
              </a:solidFill>
              <a:latin typeface="Comic Sans MS" pitchFamily="66" charset="0"/>
              <a:cs typeface="Microsoft Sans Serif"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685800" algn="l"/>
              </a:tabLst>
            </a:pPr>
            <a:r>
              <a:rPr lang="en-US" sz="2300" dirty="0" smtClean="0">
                <a:solidFill>
                  <a:schemeClr val="bg1"/>
                </a:solidFill>
                <a:latin typeface="Comic Sans MS" pitchFamily="66" charset="0"/>
                <a:cs typeface="Microsoft Sans Serif" pitchFamily="34" charset="0"/>
              </a:rPr>
              <a:t>	The space between the endings of the axon and the 	waiting dendrites of another neuron is called the </a:t>
            </a:r>
            <a:r>
              <a:rPr lang="en-US" sz="2300" b="1" dirty="0" smtClean="0">
                <a:solidFill>
                  <a:schemeClr val="bg1"/>
                </a:solidFill>
                <a:latin typeface="Comic Sans MS" pitchFamily="66" charset="0"/>
                <a:cs typeface="Microsoft Sans Serif" pitchFamily="34" charset="0"/>
              </a:rPr>
              <a:t>synapse</a:t>
            </a:r>
            <a:r>
              <a:rPr lang="en-US" sz="2300" dirty="0" smtClean="0">
                <a:solidFill>
                  <a:schemeClr val="bg1"/>
                </a:solidFill>
                <a:latin typeface="Comic Sans MS" pitchFamily="66" charset="0"/>
                <a:cs typeface="Microsoft Sans Serif" pitchFamily="34" charset="0"/>
              </a:rPr>
              <a:t> 	(or </a:t>
            </a:r>
            <a:r>
              <a:rPr lang="en-US" sz="2300" b="1" dirty="0" smtClean="0">
                <a:solidFill>
                  <a:schemeClr val="bg1"/>
                </a:solidFill>
                <a:latin typeface="Comic Sans MS" pitchFamily="66" charset="0"/>
                <a:cs typeface="Microsoft Sans Serif" pitchFamily="34" charset="0"/>
              </a:rPr>
              <a:t>synaptic gap</a:t>
            </a:r>
            <a:r>
              <a:rPr lang="en-US" sz="2300" dirty="0" smtClean="0">
                <a:solidFill>
                  <a:schemeClr val="bg1"/>
                </a:solidFill>
                <a:latin typeface="Comic Sans MS" pitchFamily="66" charset="0"/>
                <a:cs typeface="Microsoft Sans Serif"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tab pos="457200" algn="l"/>
                <a:tab pos="685800" algn="l"/>
              </a:tabLst>
            </a:pPr>
            <a:endParaRPr lang="en-US" sz="2300" dirty="0" smtClean="0">
              <a:solidFill>
                <a:schemeClr val="bg1"/>
              </a:solidFill>
              <a:latin typeface="Comic Sans MS" pitchFamily="66" charset="0"/>
              <a:cs typeface="Microsoft Sans Serif"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685800" algn="l"/>
              </a:tabLst>
            </a:pPr>
            <a:r>
              <a:rPr lang="en-US" sz="2300" dirty="0" smtClean="0">
                <a:solidFill>
                  <a:schemeClr val="bg1"/>
                </a:solidFill>
                <a:latin typeface="Comic Sans MS" pitchFamily="66" charset="0"/>
                <a:cs typeface="Microsoft Sans Serif" pitchFamily="34" charset="0"/>
              </a:rPr>
              <a:t>			</a:t>
            </a:r>
            <a:r>
              <a:rPr lang="en-US" sz="2300" i="1" dirty="0" smtClean="0">
                <a:solidFill>
                  <a:schemeClr val="bg1"/>
                </a:solidFill>
                <a:latin typeface="Comic Sans MS" pitchFamily="66" charset="0"/>
                <a:cs typeface="Microsoft Sans Serif" pitchFamily="34" charset="0"/>
              </a:rPr>
              <a:t>the word “</a:t>
            </a:r>
            <a:r>
              <a:rPr lang="en-US" sz="2300" b="1" i="1" dirty="0" smtClean="0">
                <a:solidFill>
                  <a:schemeClr val="bg1"/>
                </a:solidFill>
                <a:latin typeface="Comic Sans MS" pitchFamily="66" charset="0"/>
                <a:cs typeface="Microsoft Sans Serif" pitchFamily="34" charset="0"/>
              </a:rPr>
              <a:t>synapse</a:t>
            </a:r>
            <a:r>
              <a:rPr lang="en-US" sz="2300" i="1" dirty="0" smtClean="0">
                <a:solidFill>
                  <a:schemeClr val="bg1"/>
                </a:solidFill>
                <a:latin typeface="Comic Sans MS" pitchFamily="66" charset="0"/>
                <a:cs typeface="Microsoft Sans Serif" pitchFamily="34" charset="0"/>
              </a:rPr>
              <a:t>” </a:t>
            </a:r>
            <a:br>
              <a:rPr lang="en-US" sz="2300" i="1" dirty="0" smtClean="0">
                <a:solidFill>
                  <a:schemeClr val="bg1"/>
                </a:solidFill>
                <a:latin typeface="Comic Sans MS" pitchFamily="66" charset="0"/>
                <a:cs typeface="Microsoft Sans Serif" pitchFamily="34" charset="0"/>
              </a:rPr>
            </a:br>
            <a:r>
              <a:rPr lang="en-US" sz="2300" i="1" dirty="0" smtClean="0">
                <a:solidFill>
                  <a:schemeClr val="bg1"/>
                </a:solidFill>
                <a:latin typeface="Comic Sans MS" pitchFamily="66" charset="0"/>
                <a:cs typeface="Microsoft Sans Serif" pitchFamily="34" charset="0"/>
              </a:rPr>
              <a:t>			means “junction point.”</a:t>
            </a:r>
          </a:p>
          <a:p>
            <a:pPr marL="0" marR="0" lvl="0" indent="0" algn="l" defTabSz="914400" rtl="0" eaLnBrk="0" fontAlgn="base" latinLnBrk="0" hangingPunct="0">
              <a:lnSpc>
                <a:spcPct val="100000"/>
              </a:lnSpc>
              <a:spcBef>
                <a:spcPct val="0"/>
              </a:spcBef>
              <a:spcAft>
                <a:spcPct val="0"/>
              </a:spcAft>
              <a:buClrTx/>
              <a:buSzTx/>
              <a:buFontTx/>
              <a:buNone/>
              <a:tabLst>
                <a:tab pos="457200" algn="l"/>
                <a:tab pos="685800" algn="l"/>
              </a:tabLst>
            </a:pPr>
            <a:endParaRPr kumimoji="0" lang="en-US" sz="2300" b="0" u="none" strike="noStrike" cap="none" normalizeH="0" dirty="0" smtClean="0">
              <a:ln>
                <a:noFill/>
              </a:ln>
              <a:solidFill>
                <a:schemeClr val="bg1"/>
              </a:solidFill>
              <a:effectLst/>
              <a:latin typeface="Comic Sans MS" pitchFamily="66" charset="0"/>
              <a:cs typeface="Microsoft Sans Serif"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685800" algn="l"/>
              </a:tabLst>
            </a:pPr>
            <a:r>
              <a:rPr lang="en-US" sz="2300" dirty="0" smtClean="0">
                <a:solidFill>
                  <a:schemeClr val="bg1"/>
                </a:solidFill>
                <a:latin typeface="Comic Sans MS" pitchFamily="66" charset="0"/>
                <a:cs typeface="Microsoft Sans Serif" pitchFamily="34" charset="0"/>
              </a:rPr>
              <a:t>	Neurons work by </a:t>
            </a:r>
            <a:r>
              <a:rPr lang="en-US" sz="2300" b="1" dirty="0" smtClean="0">
                <a:solidFill>
                  <a:schemeClr val="bg1"/>
                </a:solidFill>
                <a:latin typeface="Comic Sans MS" pitchFamily="66" charset="0"/>
                <a:cs typeface="Microsoft Sans Serif" pitchFamily="34" charset="0"/>
              </a:rPr>
              <a:t>electricity</a:t>
            </a:r>
            <a:r>
              <a:rPr lang="en-US" sz="2300" dirty="0" smtClean="0">
                <a:solidFill>
                  <a:schemeClr val="bg1"/>
                </a:solidFill>
                <a:latin typeface="Comic Sans MS" pitchFamily="66" charset="0"/>
                <a:cs typeface="Microsoft Sans Serif" pitchFamily="34" charset="0"/>
              </a:rPr>
              <a:t>, </a:t>
            </a:r>
            <a:br>
              <a:rPr lang="en-US" sz="2300" dirty="0" smtClean="0">
                <a:solidFill>
                  <a:schemeClr val="bg1"/>
                </a:solidFill>
                <a:latin typeface="Comic Sans MS" pitchFamily="66" charset="0"/>
                <a:cs typeface="Microsoft Sans Serif" pitchFamily="34" charset="0"/>
              </a:rPr>
            </a:br>
            <a:r>
              <a:rPr lang="en-US" sz="2300" dirty="0" smtClean="0">
                <a:solidFill>
                  <a:schemeClr val="bg1"/>
                </a:solidFill>
                <a:latin typeface="Comic Sans MS" pitchFamily="66" charset="0"/>
                <a:cs typeface="Microsoft Sans Serif" pitchFamily="34" charset="0"/>
              </a:rPr>
              <a:t>	and since neurons are not </a:t>
            </a:r>
            <a:br>
              <a:rPr lang="en-US" sz="2300" dirty="0" smtClean="0">
                <a:solidFill>
                  <a:schemeClr val="bg1"/>
                </a:solidFill>
                <a:latin typeface="Comic Sans MS" pitchFamily="66" charset="0"/>
                <a:cs typeface="Microsoft Sans Serif" pitchFamily="34" charset="0"/>
              </a:rPr>
            </a:br>
            <a:r>
              <a:rPr lang="en-US" sz="2300" dirty="0" smtClean="0">
                <a:solidFill>
                  <a:schemeClr val="bg1"/>
                </a:solidFill>
                <a:latin typeface="Comic Sans MS" pitchFamily="66" charset="0"/>
                <a:cs typeface="Microsoft Sans Serif" pitchFamily="34" charset="0"/>
              </a:rPr>
              <a:t>	directly connected due to </a:t>
            </a:r>
            <a:br>
              <a:rPr lang="en-US" sz="2300" dirty="0" smtClean="0">
                <a:solidFill>
                  <a:schemeClr val="bg1"/>
                </a:solidFill>
                <a:latin typeface="Comic Sans MS" pitchFamily="66" charset="0"/>
                <a:cs typeface="Microsoft Sans Serif" pitchFamily="34" charset="0"/>
              </a:rPr>
            </a:br>
            <a:r>
              <a:rPr lang="en-US" sz="2300" dirty="0" smtClean="0">
                <a:solidFill>
                  <a:schemeClr val="bg1"/>
                </a:solidFill>
                <a:latin typeface="Comic Sans MS" pitchFamily="66" charset="0"/>
                <a:cs typeface="Microsoft Sans Serif" pitchFamily="34" charset="0"/>
              </a:rPr>
              <a:t>	the synapse, these electric </a:t>
            </a:r>
            <a:br>
              <a:rPr lang="en-US" sz="2300" dirty="0" smtClean="0">
                <a:solidFill>
                  <a:schemeClr val="bg1"/>
                </a:solidFill>
                <a:latin typeface="Comic Sans MS" pitchFamily="66" charset="0"/>
                <a:cs typeface="Microsoft Sans Serif" pitchFamily="34" charset="0"/>
              </a:rPr>
            </a:br>
            <a:r>
              <a:rPr lang="en-US" sz="2300" dirty="0" smtClean="0">
                <a:solidFill>
                  <a:schemeClr val="bg1"/>
                </a:solidFill>
                <a:latin typeface="Comic Sans MS" pitchFamily="66" charset="0"/>
                <a:cs typeface="Microsoft Sans Serif" pitchFamily="34" charset="0"/>
              </a:rPr>
              <a:t>	messages	would stop at each </a:t>
            </a:r>
            <a:br>
              <a:rPr lang="en-US" sz="2300" dirty="0" smtClean="0">
                <a:solidFill>
                  <a:schemeClr val="bg1"/>
                </a:solidFill>
                <a:latin typeface="Comic Sans MS" pitchFamily="66" charset="0"/>
                <a:cs typeface="Microsoft Sans Serif" pitchFamily="34" charset="0"/>
              </a:rPr>
            </a:br>
            <a:r>
              <a:rPr lang="en-US" sz="2300" dirty="0" smtClean="0">
                <a:solidFill>
                  <a:schemeClr val="bg1"/>
                </a:solidFill>
                <a:latin typeface="Comic Sans MS" pitchFamily="66" charset="0"/>
                <a:cs typeface="Microsoft Sans Serif" pitchFamily="34" charset="0"/>
              </a:rPr>
              <a:t>	neuron with the help of…</a:t>
            </a:r>
            <a:br>
              <a:rPr lang="en-US" sz="2300" dirty="0" smtClean="0">
                <a:solidFill>
                  <a:schemeClr val="bg1"/>
                </a:solidFill>
                <a:latin typeface="Comic Sans MS" pitchFamily="66" charset="0"/>
                <a:cs typeface="Microsoft Sans Serif" pitchFamily="34" charset="0"/>
              </a:rPr>
            </a:br>
            <a:r>
              <a:rPr lang="en-US" sz="2300" dirty="0" smtClean="0">
                <a:solidFill>
                  <a:schemeClr val="bg1"/>
                </a:solidFill>
                <a:latin typeface="Comic Sans MS" pitchFamily="66" charset="0"/>
                <a:cs typeface="Microsoft Sans Serif"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tab pos="457200" algn="l"/>
                <a:tab pos="685800" algn="l"/>
              </a:tabLst>
            </a:pPr>
            <a:r>
              <a:rPr lang="en-US" sz="2300" b="1" dirty="0" smtClean="0">
                <a:solidFill>
                  <a:schemeClr val="bg1"/>
                </a:solidFill>
                <a:latin typeface="Comic Sans MS" pitchFamily="66" charset="0"/>
                <a:cs typeface="Microsoft Sans Serif" pitchFamily="34" charset="0"/>
              </a:rPr>
              <a:t>			NEUROTRANSMITTERS!</a:t>
            </a:r>
            <a:endParaRPr kumimoji="0" lang="en-US" sz="2300" b="1" u="none" strike="noStrike" cap="none" normalizeH="0" dirty="0" smtClean="0">
              <a:ln>
                <a:noFill/>
              </a:ln>
              <a:solidFill>
                <a:schemeClr val="bg1"/>
              </a:solidFill>
              <a:effectLst/>
              <a:latin typeface="Comic Sans MS" pitchFamily="66" charset="0"/>
              <a:cs typeface="Microsoft Sans Serif" pitchFamily="34" charset="0"/>
            </a:endParaRPr>
          </a:p>
        </p:txBody>
      </p:sp>
      <p:pic>
        <p:nvPicPr>
          <p:cNvPr id="9" name="Picture 8" descr="s-gap.jpg"/>
          <p:cNvPicPr>
            <a:picLocks noChangeAspect="1"/>
          </p:cNvPicPr>
          <p:nvPr/>
        </p:nvPicPr>
        <p:blipFill>
          <a:blip r:embed="rId2"/>
          <a:stretch>
            <a:fillRect/>
          </a:stretch>
        </p:blipFill>
        <p:spPr>
          <a:xfrm>
            <a:off x="4800600" y="1828800"/>
            <a:ext cx="4114800" cy="306481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025">
                                            <p:txEl>
                                              <p:pRg st="0" end="0"/>
                                            </p:txEl>
                                          </p:spTgt>
                                        </p:tgtEl>
                                        <p:attrNameLst>
                                          <p:attrName>style.visibility</p:attrName>
                                        </p:attrNameLst>
                                      </p:cBhvr>
                                      <p:to>
                                        <p:strVal val="visible"/>
                                      </p:to>
                                    </p:set>
                                    <p:anim calcmode="lin" valueType="num">
                                      <p:cBhvr>
                                        <p:cTn id="7" dur="1000" fill="hold"/>
                                        <p:tgtEl>
                                          <p:spTgt spid="102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02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02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25">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1025">
                                            <p:txEl>
                                              <p:pRg st="2" end="2"/>
                                            </p:txEl>
                                          </p:spTgt>
                                        </p:tgtEl>
                                        <p:attrNameLst>
                                          <p:attrName>style.visibility</p:attrName>
                                        </p:attrNameLst>
                                      </p:cBhvr>
                                      <p:to>
                                        <p:strVal val="visible"/>
                                      </p:to>
                                    </p:set>
                                    <p:anim calcmode="lin" valueType="num">
                                      <p:cBhvr>
                                        <p:cTn id="15" dur="1000" fill="hold"/>
                                        <p:tgtEl>
                                          <p:spTgt spid="1025">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1025">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1025">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025">
                                            <p:txEl>
                                              <p:pRg st="2" end="2"/>
                                            </p:txEl>
                                          </p:spTgt>
                                        </p:tgtEl>
                                        <p:attrNameLst>
                                          <p:attrName>ppt_y</p:attrName>
                                        </p:attrNameLst>
                                      </p:cBhvr>
                                      <p:tavLst>
                                        <p:tav tm="0" fmla="#ppt_y+(sin(-2*pi*(1-$))*-#ppt_x+cos(-2*pi*(1-$))*(1-#ppt_y))*(1-$)">
                                          <p:val>
                                            <p:fltVal val="0"/>
                                          </p:val>
                                        </p:tav>
                                        <p:tav tm="100000">
                                          <p:val>
                                            <p:fltVal val="1"/>
                                          </p:val>
                                        </p:tav>
                                      </p:tavLst>
                                    </p:anim>
                                  </p:childTnLst>
                                </p:cTn>
                              </p:par>
                              <p:par>
                                <p:cTn id="19" presetID="15" presetClass="entr" presetSubtype="0" fill="hold" nodeType="withEffect">
                                  <p:stCondLst>
                                    <p:cond delay="0"/>
                                  </p:stCondLst>
                                  <p:childTnLst>
                                    <p:set>
                                      <p:cBhvr>
                                        <p:cTn id="20" dur="1" fill="hold">
                                          <p:stCondLst>
                                            <p:cond delay="0"/>
                                          </p:stCondLst>
                                        </p:cTn>
                                        <p:tgtEl>
                                          <p:spTgt spid="1025">
                                            <p:txEl>
                                              <p:pRg st="4" end="4"/>
                                            </p:txEl>
                                          </p:spTgt>
                                        </p:tgtEl>
                                        <p:attrNameLst>
                                          <p:attrName>style.visibility</p:attrName>
                                        </p:attrNameLst>
                                      </p:cBhvr>
                                      <p:to>
                                        <p:strVal val="visible"/>
                                      </p:to>
                                    </p:set>
                                    <p:anim calcmode="lin" valueType="num">
                                      <p:cBhvr>
                                        <p:cTn id="21" dur="1000" fill="hold"/>
                                        <p:tgtEl>
                                          <p:spTgt spid="1025">
                                            <p:txEl>
                                              <p:pRg st="4" end="4"/>
                                            </p:txEl>
                                          </p:spTgt>
                                        </p:tgtEl>
                                        <p:attrNameLst>
                                          <p:attrName>ppt_w</p:attrName>
                                        </p:attrNameLst>
                                      </p:cBhvr>
                                      <p:tavLst>
                                        <p:tav tm="0">
                                          <p:val>
                                            <p:fltVal val="0"/>
                                          </p:val>
                                        </p:tav>
                                        <p:tav tm="100000">
                                          <p:val>
                                            <p:strVal val="#ppt_w"/>
                                          </p:val>
                                        </p:tav>
                                      </p:tavLst>
                                    </p:anim>
                                    <p:anim calcmode="lin" valueType="num">
                                      <p:cBhvr>
                                        <p:cTn id="22" dur="1000" fill="hold"/>
                                        <p:tgtEl>
                                          <p:spTgt spid="1025">
                                            <p:txEl>
                                              <p:pRg st="4" end="4"/>
                                            </p:txEl>
                                          </p:spTgt>
                                        </p:tgtEl>
                                        <p:attrNameLst>
                                          <p:attrName>ppt_h</p:attrName>
                                        </p:attrNameLst>
                                      </p:cBhvr>
                                      <p:tavLst>
                                        <p:tav tm="0">
                                          <p:val>
                                            <p:fltVal val="0"/>
                                          </p:val>
                                        </p:tav>
                                        <p:tav tm="100000">
                                          <p:val>
                                            <p:strVal val="#ppt_h"/>
                                          </p:val>
                                        </p:tav>
                                      </p:tavLst>
                                    </p:anim>
                                    <p:anim calcmode="lin" valueType="num">
                                      <p:cBhvr>
                                        <p:cTn id="23" dur="1000" fill="hold"/>
                                        <p:tgtEl>
                                          <p:spTgt spid="1025">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1025">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5" fill="hold">
                      <p:stCondLst>
                        <p:cond delay="indefinite"/>
                      </p:stCondLst>
                      <p:childTnLst>
                        <p:par>
                          <p:cTn id="26" fill="hold">
                            <p:stCondLst>
                              <p:cond delay="0"/>
                            </p:stCondLst>
                            <p:childTnLst>
                              <p:par>
                                <p:cTn id="27" presetID="15" presetClass="entr" presetSubtype="0" fill="hold" nodeType="clickEffect">
                                  <p:stCondLst>
                                    <p:cond delay="0"/>
                                  </p:stCondLst>
                                  <p:childTnLst>
                                    <p:set>
                                      <p:cBhvr>
                                        <p:cTn id="28" dur="1" fill="hold">
                                          <p:stCondLst>
                                            <p:cond delay="0"/>
                                          </p:stCondLst>
                                        </p:cTn>
                                        <p:tgtEl>
                                          <p:spTgt spid="1025">
                                            <p:txEl>
                                              <p:pRg st="6" end="6"/>
                                            </p:txEl>
                                          </p:spTgt>
                                        </p:tgtEl>
                                        <p:attrNameLst>
                                          <p:attrName>style.visibility</p:attrName>
                                        </p:attrNameLst>
                                      </p:cBhvr>
                                      <p:to>
                                        <p:strVal val="visible"/>
                                      </p:to>
                                    </p:set>
                                    <p:anim calcmode="lin" valueType="num">
                                      <p:cBhvr>
                                        <p:cTn id="29" dur="1000" fill="hold"/>
                                        <p:tgtEl>
                                          <p:spTgt spid="1025">
                                            <p:txEl>
                                              <p:pRg st="6" end="6"/>
                                            </p:txEl>
                                          </p:spTgt>
                                        </p:tgtEl>
                                        <p:attrNameLst>
                                          <p:attrName>ppt_w</p:attrName>
                                        </p:attrNameLst>
                                      </p:cBhvr>
                                      <p:tavLst>
                                        <p:tav tm="0">
                                          <p:val>
                                            <p:fltVal val="0"/>
                                          </p:val>
                                        </p:tav>
                                        <p:tav tm="100000">
                                          <p:val>
                                            <p:strVal val="#ppt_w"/>
                                          </p:val>
                                        </p:tav>
                                      </p:tavLst>
                                    </p:anim>
                                    <p:anim calcmode="lin" valueType="num">
                                      <p:cBhvr>
                                        <p:cTn id="30" dur="1000" fill="hold"/>
                                        <p:tgtEl>
                                          <p:spTgt spid="1025">
                                            <p:txEl>
                                              <p:pRg st="6" end="6"/>
                                            </p:txEl>
                                          </p:spTgt>
                                        </p:tgtEl>
                                        <p:attrNameLst>
                                          <p:attrName>ppt_h</p:attrName>
                                        </p:attrNameLst>
                                      </p:cBhvr>
                                      <p:tavLst>
                                        <p:tav tm="0">
                                          <p:val>
                                            <p:fltVal val="0"/>
                                          </p:val>
                                        </p:tav>
                                        <p:tav tm="100000">
                                          <p:val>
                                            <p:strVal val="#ppt_h"/>
                                          </p:val>
                                        </p:tav>
                                      </p:tavLst>
                                    </p:anim>
                                    <p:anim calcmode="lin" valueType="num">
                                      <p:cBhvr>
                                        <p:cTn id="31" dur="1000" fill="hold"/>
                                        <p:tgtEl>
                                          <p:spTgt spid="1025">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025">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25">
                                            <p:txEl>
                                              <p:pRg st="7" end="7"/>
                                            </p:txEl>
                                          </p:spTgt>
                                        </p:tgtEl>
                                        <p:attrNameLst>
                                          <p:attrName>style.visibility</p:attrName>
                                        </p:attrNameLst>
                                      </p:cBhvr>
                                      <p:to>
                                        <p:strVal val="visible"/>
                                      </p:to>
                                    </p:set>
                                    <p:animEffect transition="in" filter="fade">
                                      <p:cBhvr>
                                        <p:cTn id="37" dur="2000"/>
                                        <p:tgtEl>
                                          <p:spTgt spid="102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28600" y="228600"/>
            <a:ext cx="8686800"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tab pos="457200" algn="l"/>
                <a:tab pos="685800" algn="l"/>
              </a:tabLst>
            </a:pPr>
            <a:r>
              <a:rPr lang="en-US" sz="2300" b="1" dirty="0" smtClean="0">
                <a:solidFill>
                  <a:schemeClr val="bg1"/>
                </a:solidFill>
                <a:latin typeface="Comic Sans MS" pitchFamily="66" charset="0"/>
                <a:cs typeface="Microsoft Sans Serif" pitchFamily="34" charset="0"/>
              </a:rPr>
              <a:t>Neurotransmitters</a:t>
            </a:r>
          </a:p>
          <a:p>
            <a:pPr marL="0" marR="0" lvl="0" indent="0" algn="l" defTabSz="914400" rtl="0" eaLnBrk="0" fontAlgn="base" latinLnBrk="0" hangingPunct="0">
              <a:lnSpc>
                <a:spcPct val="100000"/>
              </a:lnSpc>
              <a:spcBef>
                <a:spcPct val="0"/>
              </a:spcBef>
              <a:spcAft>
                <a:spcPct val="0"/>
              </a:spcAft>
              <a:buClrTx/>
              <a:buSzTx/>
              <a:buFontTx/>
              <a:buNone/>
              <a:tabLst>
                <a:tab pos="457200" algn="l"/>
                <a:tab pos="685800" algn="l"/>
              </a:tabLst>
            </a:pPr>
            <a:endParaRPr lang="en-US" sz="1600" dirty="0" smtClean="0">
              <a:solidFill>
                <a:schemeClr val="bg1"/>
              </a:solidFill>
              <a:latin typeface="Comic Sans MS" pitchFamily="66" charset="0"/>
              <a:cs typeface="Microsoft Sans Serif"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685800" algn="l"/>
              </a:tabLst>
            </a:pPr>
            <a:r>
              <a:rPr lang="en-US" sz="2300" dirty="0" smtClean="0">
                <a:solidFill>
                  <a:schemeClr val="bg1"/>
                </a:solidFill>
                <a:latin typeface="Comic Sans MS" pitchFamily="66" charset="0"/>
                <a:cs typeface="Microsoft Sans Serif" pitchFamily="34" charset="0"/>
              </a:rPr>
              <a:t>	The area where the axon ends, just before the synapse, is filled with small containers that look like bubbles.  These containers are called </a:t>
            </a:r>
            <a:r>
              <a:rPr lang="en-US" sz="2300" b="1" dirty="0" smtClean="0">
                <a:solidFill>
                  <a:schemeClr val="bg1"/>
                </a:solidFill>
                <a:latin typeface="Comic Sans MS" pitchFamily="66" charset="0"/>
                <a:cs typeface="Microsoft Sans Serif" pitchFamily="34" charset="0"/>
              </a:rPr>
              <a:t>vesicles</a:t>
            </a:r>
            <a:r>
              <a:rPr lang="en-US" sz="2300" dirty="0" smtClean="0">
                <a:solidFill>
                  <a:schemeClr val="bg1"/>
                </a:solidFill>
                <a:latin typeface="Comic Sans MS" pitchFamily="66" charset="0"/>
                <a:cs typeface="Microsoft Sans Serif"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tab pos="457200" algn="l"/>
                <a:tab pos="685800" algn="l"/>
              </a:tabLst>
            </a:pPr>
            <a:endParaRPr lang="en-US" sz="1600" dirty="0" smtClean="0">
              <a:solidFill>
                <a:schemeClr val="bg1"/>
              </a:solidFill>
              <a:latin typeface="Comic Sans MS" pitchFamily="66" charset="0"/>
              <a:cs typeface="Microsoft Sans Serif"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685800" algn="l"/>
              </a:tabLst>
            </a:pPr>
            <a:r>
              <a:rPr lang="en-US" sz="2300" dirty="0" smtClean="0">
                <a:solidFill>
                  <a:schemeClr val="bg1"/>
                </a:solidFill>
                <a:latin typeface="Comic Sans MS" pitchFamily="66" charset="0"/>
                <a:cs typeface="Microsoft Sans Serif" pitchFamily="34" charset="0"/>
              </a:rPr>
              <a:t>Inside each vesicle </a:t>
            </a:r>
            <a:br>
              <a:rPr lang="en-US" sz="2300" dirty="0" smtClean="0">
                <a:solidFill>
                  <a:schemeClr val="bg1"/>
                </a:solidFill>
                <a:latin typeface="Comic Sans MS" pitchFamily="66" charset="0"/>
                <a:cs typeface="Microsoft Sans Serif" pitchFamily="34" charset="0"/>
              </a:rPr>
            </a:br>
            <a:r>
              <a:rPr lang="en-US" sz="2300" dirty="0" smtClean="0">
                <a:solidFill>
                  <a:schemeClr val="bg1"/>
                </a:solidFill>
                <a:latin typeface="Comic Sans MS" pitchFamily="66" charset="0"/>
                <a:cs typeface="Microsoft Sans Serif" pitchFamily="34" charset="0"/>
              </a:rPr>
              <a:t>sits thousands of </a:t>
            </a:r>
            <a:br>
              <a:rPr lang="en-US" sz="2300" dirty="0" smtClean="0">
                <a:solidFill>
                  <a:schemeClr val="bg1"/>
                </a:solidFill>
                <a:latin typeface="Comic Sans MS" pitchFamily="66" charset="0"/>
                <a:cs typeface="Microsoft Sans Serif" pitchFamily="34" charset="0"/>
              </a:rPr>
            </a:br>
            <a:r>
              <a:rPr lang="en-US" sz="2300" dirty="0" smtClean="0">
                <a:solidFill>
                  <a:schemeClr val="bg1"/>
                </a:solidFill>
                <a:latin typeface="Comic Sans MS" pitchFamily="66" charset="0"/>
                <a:cs typeface="Microsoft Sans Serif" pitchFamily="34" charset="0"/>
              </a:rPr>
              <a:t>molecules called </a:t>
            </a:r>
            <a:br>
              <a:rPr lang="en-US" sz="2300" dirty="0" smtClean="0">
                <a:solidFill>
                  <a:schemeClr val="bg1"/>
                </a:solidFill>
                <a:latin typeface="Comic Sans MS" pitchFamily="66" charset="0"/>
                <a:cs typeface="Microsoft Sans Serif" pitchFamily="34" charset="0"/>
              </a:rPr>
            </a:br>
            <a:r>
              <a:rPr lang="en-US" sz="2300" b="1" dirty="0" smtClean="0">
                <a:solidFill>
                  <a:schemeClr val="bg1"/>
                </a:solidFill>
                <a:latin typeface="Comic Sans MS" pitchFamily="66" charset="0"/>
                <a:cs typeface="Microsoft Sans Serif" pitchFamily="34" charset="0"/>
              </a:rPr>
              <a:t>neurotransmitters</a:t>
            </a:r>
            <a:r>
              <a:rPr lang="en-US" sz="2300" dirty="0" smtClean="0">
                <a:solidFill>
                  <a:schemeClr val="bg1"/>
                </a:solidFill>
                <a:latin typeface="Comic Sans MS" pitchFamily="66" charset="0"/>
                <a:cs typeface="Microsoft Sans Serif" pitchFamily="34" charset="0"/>
              </a:rPr>
              <a:t>.  </a:t>
            </a:r>
            <a:br>
              <a:rPr lang="en-US" sz="2300" dirty="0" smtClean="0">
                <a:solidFill>
                  <a:schemeClr val="bg1"/>
                </a:solidFill>
                <a:latin typeface="Comic Sans MS" pitchFamily="66" charset="0"/>
                <a:cs typeface="Microsoft Sans Serif" pitchFamily="34" charset="0"/>
              </a:rPr>
            </a:br>
            <a:r>
              <a:rPr lang="en-US" sz="2300" b="1" dirty="0" smtClean="0">
                <a:solidFill>
                  <a:schemeClr val="bg1"/>
                </a:solidFill>
                <a:latin typeface="Comic Sans MS" pitchFamily="66" charset="0"/>
                <a:cs typeface="Microsoft Sans Serif" pitchFamily="34" charset="0"/>
              </a:rPr>
              <a:t>Neurotransmitters</a:t>
            </a:r>
            <a:r>
              <a:rPr lang="en-US" sz="2300" dirty="0" smtClean="0">
                <a:solidFill>
                  <a:schemeClr val="bg1"/>
                </a:solidFill>
                <a:latin typeface="Comic Sans MS" pitchFamily="66" charset="0"/>
                <a:cs typeface="Microsoft Sans Serif" pitchFamily="34" charset="0"/>
              </a:rPr>
              <a:t> </a:t>
            </a:r>
            <a:br>
              <a:rPr lang="en-US" sz="2300" dirty="0" smtClean="0">
                <a:solidFill>
                  <a:schemeClr val="bg1"/>
                </a:solidFill>
                <a:latin typeface="Comic Sans MS" pitchFamily="66" charset="0"/>
                <a:cs typeface="Microsoft Sans Serif" pitchFamily="34" charset="0"/>
              </a:rPr>
            </a:br>
            <a:r>
              <a:rPr lang="en-US" sz="2300" dirty="0" smtClean="0">
                <a:solidFill>
                  <a:schemeClr val="bg1"/>
                </a:solidFill>
                <a:latin typeface="Comic Sans MS" pitchFamily="66" charset="0"/>
                <a:cs typeface="Microsoft Sans Serif" pitchFamily="34" charset="0"/>
              </a:rPr>
              <a:t>are </a:t>
            </a:r>
            <a:r>
              <a:rPr lang="en-US" sz="2300" b="1" dirty="0" smtClean="0">
                <a:solidFill>
                  <a:schemeClr val="bg1"/>
                </a:solidFill>
                <a:latin typeface="Comic Sans MS" pitchFamily="66" charset="0"/>
                <a:cs typeface="Microsoft Sans Serif" pitchFamily="34" charset="0"/>
              </a:rPr>
              <a:t>chemical</a:t>
            </a:r>
            <a:r>
              <a:rPr lang="en-US" sz="2300" dirty="0" smtClean="0">
                <a:solidFill>
                  <a:schemeClr val="bg1"/>
                </a:solidFill>
                <a:latin typeface="Comic Sans MS" pitchFamily="66" charset="0"/>
                <a:cs typeface="Microsoft Sans Serif" pitchFamily="34" charset="0"/>
              </a:rPr>
              <a:t> </a:t>
            </a:r>
            <a:br>
              <a:rPr lang="en-US" sz="2300" dirty="0" smtClean="0">
                <a:solidFill>
                  <a:schemeClr val="bg1"/>
                </a:solidFill>
                <a:latin typeface="Comic Sans MS" pitchFamily="66" charset="0"/>
                <a:cs typeface="Microsoft Sans Serif" pitchFamily="34" charset="0"/>
              </a:rPr>
            </a:br>
            <a:r>
              <a:rPr lang="en-US" sz="2300" dirty="0" smtClean="0">
                <a:solidFill>
                  <a:schemeClr val="bg1"/>
                </a:solidFill>
                <a:latin typeface="Comic Sans MS" pitchFamily="66" charset="0"/>
                <a:cs typeface="Microsoft Sans Serif" pitchFamily="34" charset="0"/>
              </a:rPr>
              <a:t>“</a:t>
            </a:r>
            <a:r>
              <a:rPr lang="en-US" sz="2300" b="1" dirty="0" smtClean="0">
                <a:solidFill>
                  <a:schemeClr val="bg1"/>
                </a:solidFill>
                <a:latin typeface="Comic Sans MS" pitchFamily="66" charset="0"/>
                <a:cs typeface="Microsoft Sans Serif" pitchFamily="34" charset="0"/>
              </a:rPr>
              <a:t>messengers</a:t>
            </a:r>
            <a:r>
              <a:rPr lang="en-US" sz="2300" dirty="0" smtClean="0">
                <a:solidFill>
                  <a:schemeClr val="bg1"/>
                </a:solidFill>
                <a:latin typeface="Comic Sans MS" pitchFamily="66" charset="0"/>
                <a:cs typeface="Microsoft Sans Serif" pitchFamily="34" charset="0"/>
              </a:rPr>
              <a:t>” that </a:t>
            </a:r>
            <a:br>
              <a:rPr lang="en-US" sz="2300" dirty="0" smtClean="0">
                <a:solidFill>
                  <a:schemeClr val="bg1"/>
                </a:solidFill>
                <a:latin typeface="Comic Sans MS" pitchFamily="66" charset="0"/>
                <a:cs typeface="Microsoft Sans Serif" pitchFamily="34" charset="0"/>
              </a:rPr>
            </a:br>
            <a:r>
              <a:rPr lang="en-US" sz="2300" dirty="0" smtClean="0">
                <a:solidFill>
                  <a:schemeClr val="bg1"/>
                </a:solidFill>
                <a:latin typeface="Comic Sans MS" pitchFamily="66" charset="0"/>
                <a:cs typeface="Microsoft Sans Serif" pitchFamily="34" charset="0"/>
              </a:rPr>
              <a:t>“transmit” nerve </a:t>
            </a:r>
            <a:br>
              <a:rPr lang="en-US" sz="2300" dirty="0" smtClean="0">
                <a:solidFill>
                  <a:schemeClr val="bg1"/>
                </a:solidFill>
                <a:latin typeface="Comic Sans MS" pitchFamily="66" charset="0"/>
                <a:cs typeface="Microsoft Sans Serif" pitchFamily="34" charset="0"/>
              </a:rPr>
            </a:br>
            <a:r>
              <a:rPr lang="en-US" sz="2300" dirty="0" smtClean="0">
                <a:solidFill>
                  <a:schemeClr val="bg1"/>
                </a:solidFill>
                <a:latin typeface="Comic Sans MS" pitchFamily="66" charset="0"/>
                <a:cs typeface="Microsoft Sans Serif" pitchFamily="34" charset="0"/>
              </a:rPr>
              <a:t>information from </a:t>
            </a:r>
            <a:br>
              <a:rPr lang="en-US" sz="2300" dirty="0" smtClean="0">
                <a:solidFill>
                  <a:schemeClr val="bg1"/>
                </a:solidFill>
                <a:latin typeface="Comic Sans MS" pitchFamily="66" charset="0"/>
                <a:cs typeface="Microsoft Sans Serif" pitchFamily="34" charset="0"/>
              </a:rPr>
            </a:br>
            <a:r>
              <a:rPr lang="en-US" sz="2300" dirty="0" smtClean="0">
                <a:solidFill>
                  <a:schemeClr val="bg1"/>
                </a:solidFill>
                <a:latin typeface="Comic Sans MS" pitchFamily="66" charset="0"/>
                <a:cs typeface="Microsoft Sans Serif" pitchFamily="34" charset="0"/>
              </a:rPr>
              <a:t>the axon terminal, through </a:t>
            </a:r>
            <a:br>
              <a:rPr lang="en-US" sz="2300" dirty="0" smtClean="0">
                <a:solidFill>
                  <a:schemeClr val="bg1"/>
                </a:solidFill>
                <a:latin typeface="Comic Sans MS" pitchFamily="66" charset="0"/>
                <a:cs typeface="Microsoft Sans Serif" pitchFamily="34" charset="0"/>
              </a:rPr>
            </a:br>
            <a:r>
              <a:rPr lang="en-US" sz="2300" dirty="0" smtClean="0">
                <a:solidFill>
                  <a:schemeClr val="bg1"/>
                </a:solidFill>
                <a:latin typeface="Comic Sans MS" pitchFamily="66" charset="0"/>
                <a:cs typeface="Microsoft Sans Serif" pitchFamily="34" charset="0"/>
              </a:rPr>
              <a:t>the synaptic gap, to the </a:t>
            </a:r>
            <a:r>
              <a:rPr lang="en-US" sz="2300" dirty="0" err="1" smtClean="0">
                <a:solidFill>
                  <a:schemeClr val="bg1"/>
                </a:solidFill>
                <a:latin typeface="Comic Sans MS" pitchFamily="66" charset="0"/>
                <a:cs typeface="Microsoft Sans Serif" pitchFamily="34" charset="0"/>
              </a:rPr>
              <a:t>dendritic</a:t>
            </a:r>
            <a:r>
              <a:rPr lang="en-US" sz="2300" dirty="0" smtClean="0">
                <a:solidFill>
                  <a:schemeClr val="bg1"/>
                </a:solidFill>
                <a:latin typeface="Comic Sans MS" pitchFamily="66" charset="0"/>
                <a:cs typeface="Microsoft Sans Serif" pitchFamily="34" charset="0"/>
              </a:rPr>
              <a:t> receptor of the next neuron.	</a:t>
            </a:r>
            <a:r>
              <a:rPr lang="en-US" sz="2300" b="1" dirty="0" smtClean="0">
                <a:solidFill>
                  <a:schemeClr val="bg1"/>
                </a:solidFill>
                <a:latin typeface="Comic Sans MS" pitchFamily="66" charset="0"/>
                <a:cs typeface="Microsoft Sans Serif" pitchFamily="34" charset="0"/>
              </a:rPr>
              <a:t>			</a:t>
            </a:r>
            <a:endParaRPr kumimoji="0" lang="en-US" sz="2300" b="1" u="none" strike="noStrike" cap="none" normalizeH="0" dirty="0" smtClean="0">
              <a:ln>
                <a:noFill/>
              </a:ln>
              <a:solidFill>
                <a:schemeClr val="bg1"/>
              </a:solidFill>
              <a:effectLst/>
              <a:latin typeface="Comic Sans MS" pitchFamily="66" charset="0"/>
              <a:cs typeface="Microsoft Sans Serif" pitchFamily="34" charset="0"/>
            </a:endParaRPr>
          </a:p>
        </p:txBody>
      </p:sp>
      <p:pic>
        <p:nvPicPr>
          <p:cNvPr id="5" name="Picture 4" descr="s-gap.jpg"/>
          <p:cNvPicPr>
            <a:picLocks noChangeAspect="1"/>
          </p:cNvPicPr>
          <p:nvPr/>
        </p:nvPicPr>
        <p:blipFill>
          <a:blip r:embed="rId3"/>
          <a:stretch>
            <a:fillRect/>
          </a:stretch>
        </p:blipFill>
        <p:spPr>
          <a:xfrm>
            <a:off x="3124200" y="2057400"/>
            <a:ext cx="5791200" cy="3267746"/>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025">
                                            <p:txEl>
                                              <p:pRg st="0" end="0"/>
                                            </p:txEl>
                                          </p:spTgt>
                                        </p:tgtEl>
                                        <p:attrNameLst>
                                          <p:attrName>style.visibility</p:attrName>
                                        </p:attrNameLst>
                                      </p:cBhvr>
                                      <p:to>
                                        <p:strVal val="visible"/>
                                      </p:to>
                                    </p:set>
                                    <p:anim calcmode="lin" valueType="num">
                                      <p:cBhvr>
                                        <p:cTn id="7" dur="1000" fill="hold"/>
                                        <p:tgtEl>
                                          <p:spTgt spid="102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02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02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25">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1025">
                                            <p:txEl>
                                              <p:pRg st="2" end="2"/>
                                            </p:txEl>
                                          </p:spTgt>
                                        </p:tgtEl>
                                        <p:attrNameLst>
                                          <p:attrName>style.visibility</p:attrName>
                                        </p:attrNameLst>
                                      </p:cBhvr>
                                      <p:to>
                                        <p:strVal val="visible"/>
                                      </p:to>
                                    </p:set>
                                    <p:anim calcmode="lin" valueType="num">
                                      <p:cBhvr>
                                        <p:cTn id="15" dur="1000" fill="hold"/>
                                        <p:tgtEl>
                                          <p:spTgt spid="1025">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1025">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1025">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025">
                                            <p:txEl>
                                              <p:pRg st="2" end="2"/>
                                            </p:txEl>
                                          </p:spTgt>
                                        </p:tgtEl>
                                        <p:attrNameLst>
                                          <p:attrName>ppt_y</p:attrName>
                                        </p:attrNameLst>
                                      </p:cBhvr>
                                      <p:tavLst>
                                        <p:tav tm="0" fmla="#ppt_y+(sin(-2*pi*(1-$))*-#ppt_x+cos(-2*pi*(1-$))*(1-#ppt_y))*(1-$)">
                                          <p:val>
                                            <p:fltVal val="0"/>
                                          </p:val>
                                        </p:tav>
                                        <p:tav tm="100000">
                                          <p:val>
                                            <p:fltVal val="1"/>
                                          </p:val>
                                        </p:tav>
                                      </p:tavLst>
                                    </p:anim>
                                  </p:childTnLst>
                                </p:cTn>
                              </p:par>
                              <p:par>
                                <p:cTn id="19" presetID="15" presetClass="entr" presetSubtype="0" fill="hold" nodeType="withEffect">
                                  <p:stCondLst>
                                    <p:cond delay="0"/>
                                  </p:stCondLst>
                                  <p:childTnLst>
                                    <p:set>
                                      <p:cBhvr>
                                        <p:cTn id="20" dur="1" fill="hold">
                                          <p:stCondLst>
                                            <p:cond delay="0"/>
                                          </p:stCondLst>
                                        </p:cTn>
                                        <p:tgtEl>
                                          <p:spTgt spid="1025">
                                            <p:txEl>
                                              <p:pRg st="4" end="4"/>
                                            </p:txEl>
                                          </p:spTgt>
                                        </p:tgtEl>
                                        <p:attrNameLst>
                                          <p:attrName>style.visibility</p:attrName>
                                        </p:attrNameLst>
                                      </p:cBhvr>
                                      <p:to>
                                        <p:strVal val="visible"/>
                                      </p:to>
                                    </p:set>
                                    <p:anim calcmode="lin" valueType="num">
                                      <p:cBhvr>
                                        <p:cTn id="21" dur="1000" fill="hold"/>
                                        <p:tgtEl>
                                          <p:spTgt spid="1025">
                                            <p:txEl>
                                              <p:pRg st="4" end="4"/>
                                            </p:txEl>
                                          </p:spTgt>
                                        </p:tgtEl>
                                        <p:attrNameLst>
                                          <p:attrName>ppt_w</p:attrName>
                                        </p:attrNameLst>
                                      </p:cBhvr>
                                      <p:tavLst>
                                        <p:tav tm="0">
                                          <p:val>
                                            <p:fltVal val="0"/>
                                          </p:val>
                                        </p:tav>
                                        <p:tav tm="100000">
                                          <p:val>
                                            <p:strVal val="#ppt_w"/>
                                          </p:val>
                                        </p:tav>
                                      </p:tavLst>
                                    </p:anim>
                                    <p:anim calcmode="lin" valueType="num">
                                      <p:cBhvr>
                                        <p:cTn id="22" dur="1000" fill="hold"/>
                                        <p:tgtEl>
                                          <p:spTgt spid="1025">
                                            <p:txEl>
                                              <p:pRg st="4" end="4"/>
                                            </p:txEl>
                                          </p:spTgt>
                                        </p:tgtEl>
                                        <p:attrNameLst>
                                          <p:attrName>ppt_h</p:attrName>
                                        </p:attrNameLst>
                                      </p:cBhvr>
                                      <p:tavLst>
                                        <p:tav tm="0">
                                          <p:val>
                                            <p:fltVal val="0"/>
                                          </p:val>
                                        </p:tav>
                                        <p:tav tm="100000">
                                          <p:val>
                                            <p:strVal val="#ppt_h"/>
                                          </p:val>
                                        </p:tav>
                                      </p:tavLst>
                                    </p:anim>
                                    <p:anim calcmode="lin" valueType="num">
                                      <p:cBhvr>
                                        <p:cTn id="23" dur="1000" fill="hold"/>
                                        <p:tgtEl>
                                          <p:spTgt spid="1025">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1025">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1000"/>
            <a:lum/>
          </a:blip>
          <a:srcRect/>
          <a:stretch>
            <a:fillRect/>
          </a:stretch>
        </a:blip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28600" y="228600"/>
            <a:ext cx="8686800" cy="60785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tab pos="457200" algn="l"/>
                <a:tab pos="685800" algn="l"/>
              </a:tabLst>
            </a:pPr>
            <a:r>
              <a:rPr lang="en-US" sz="2300" dirty="0" smtClean="0">
                <a:latin typeface="Comic Sans MS" pitchFamily="66" charset="0"/>
                <a:cs typeface="Microsoft Sans Serif" pitchFamily="34" charset="0"/>
              </a:rPr>
              <a:t>	The most common and well-studied neurotransmitter is called </a:t>
            </a:r>
            <a:r>
              <a:rPr lang="en-US" sz="2300" b="1" dirty="0" smtClean="0">
                <a:latin typeface="Comic Sans MS" pitchFamily="66" charset="0"/>
                <a:cs typeface="Microsoft Sans Serif" pitchFamily="34" charset="0"/>
              </a:rPr>
              <a:t>acetylcholine</a:t>
            </a:r>
            <a:r>
              <a:rPr lang="en-US" sz="2300" dirty="0" smtClean="0">
                <a:latin typeface="Comic Sans MS" pitchFamily="66" charset="0"/>
                <a:cs typeface="Microsoft Sans Serif" pitchFamily="34" charset="0"/>
              </a:rPr>
              <a:t>, or </a:t>
            </a:r>
            <a:r>
              <a:rPr lang="en-US" sz="2300" b="1" dirty="0" smtClean="0">
                <a:latin typeface="Comic Sans MS" pitchFamily="66" charset="0"/>
                <a:cs typeface="Microsoft Sans Serif" pitchFamily="34" charset="0"/>
              </a:rPr>
              <a:t>Ach</a:t>
            </a:r>
            <a:r>
              <a:rPr lang="en-US" sz="2300" dirty="0" smtClean="0">
                <a:latin typeface="Comic Sans MS" pitchFamily="66" charset="0"/>
                <a:cs typeface="Microsoft Sans Serif" pitchFamily="34" charset="0"/>
              </a:rPr>
              <a:t> for short.  This neurotransmitter regulates basic bodily processes, such as </a:t>
            </a:r>
            <a:r>
              <a:rPr lang="en-US" sz="2300" b="1" dirty="0" smtClean="0">
                <a:latin typeface="Comic Sans MS" pitchFamily="66" charset="0"/>
                <a:cs typeface="Microsoft Sans Serif" pitchFamily="34" charset="0"/>
              </a:rPr>
              <a:t>movement</a:t>
            </a:r>
            <a:r>
              <a:rPr lang="en-US" sz="2300" dirty="0" smtClean="0">
                <a:latin typeface="Comic Sans MS" pitchFamily="66" charset="0"/>
                <a:cs typeface="Microsoft Sans Serif"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tab pos="457200" algn="l"/>
                <a:tab pos="685800" algn="l"/>
              </a:tabLst>
            </a:pPr>
            <a:endParaRPr kumimoji="0" lang="en-US" sz="1200" b="1" u="none" strike="noStrike" cap="none" normalizeH="0" dirty="0" smtClean="0">
              <a:ln>
                <a:noFill/>
              </a:ln>
              <a:effectLst/>
              <a:latin typeface="Comic Sans MS" pitchFamily="66" charset="0"/>
              <a:cs typeface="Microsoft Sans Serif"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685800" algn="l"/>
              </a:tabLst>
            </a:pPr>
            <a:r>
              <a:rPr lang="en-US" sz="2000" dirty="0" smtClean="0">
                <a:latin typeface="Comic Sans MS" pitchFamily="66" charset="0"/>
                <a:cs typeface="Microsoft Sans Serif" pitchFamily="34" charset="0"/>
              </a:rPr>
              <a:t>		When you go to move your arm, the acetylcholine will very rapidly 		fire every nerve cell in sequence as your arm moves toward 			something.</a:t>
            </a:r>
          </a:p>
          <a:p>
            <a:pPr marL="0" marR="0" lvl="0" indent="0" algn="l" defTabSz="914400" rtl="0" eaLnBrk="0" fontAlgn="base" latinLnBrk="0" hangingPunct="0">
              <a:lnSpc>
                <a:spcPct val="100000"/>
              </a:lnSpc>
              <a:spcBef>
                <a:spcPct val="0"/>
              </a:spcBef>
              <a:spcAft>
                <a:spcPct val="0"/>
              </a:spcAft>
              <a:buClrTx/>
              <a:buSzTx/>
              <a:buFontTx/>
              <a:buNone/>
              <a:tabLst>
                <a:tab pos="457200" algn="l"/>
                <a:tab pos="685800" algn="l"/>
              </a:tabLst>
            </a:pPr>
            <a:endParaRPr kumimoji="0" lang="en-US" u="none" strike="noStrike" cap="none" normalizeH="0" dirty="0" smtClean="0">
              <a:ln>
                <a:noFill/>
              </a:ln>
              <a:effectLst/>
              <a:latin typeface="Comic Sans MS" pitchFamily="66" charset="0"/>
              <a:cs typeface="Microsoft Sans Serif"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685800" algn="l"/>
              </a:tabLst>
            </a:pPr>
            <a:r>
              <a:rPr lang="en-US" sz="2300" dirty="0" smtClean="0">
                <a:latin typeface="Comic Sans MS" pitchFamily="66" charset="0"/>
                <a:cs typeface="Microsoft Sans Serif" pitchFamily="34" charset="0"/>
              </a:rPr>
              <a:t>		Ach is also involved in </a:t>
            </a:r>
            <a:r>
              <a:rPr lang="en-US" sz="2300" b="1" dirty="0" smtClean="0">
                <a:latin typeface="Comic Sans MS" pitchFamily="66" charset="0"/>
                <a:cs typeface="Microsoft Sans Serif" pitchFamily="34" charset="0"/>
              </a:rPr>
              <a:t>memory</a:t>
            </a:r>
            <a:r>
              <a:rPr lang="en-US" sz="2300" dirty="0" smtClean="0">
                <a:latin typeface="Comic Sans MS" pitchFamily="66" charset="0"/>
                <a:cs typeface="Microsoft Sans Serif" pitchFamily="34" charset="0"/>
              </a:rPr>
              <a:t>.  In many cases of 			Alzheimer’s disease, an area of the brain that produces 		acetylcholine is not working properly.  Thus, less of this 		neurotransmitter is available to the person.  </a:t>
            </a:r>
          </a:p>
          <a:p>
            <a:pPr marL="0" marR="0" lvl="0" indent="0" algn="l" defTabSz="914400" rtl="0" eaLnBrk="0" fontAlgn="base" latinLnBrk="0" hangingPunct="0">
              <a:lnSpc>
                <a:spcPct val="100000"/>
              </a:lnSpc>
              <a:spcBef>
                <a:spcPct val="0"/>
              </a:spcBef>
              <a:spcAft>
                <a:spcPct val="0"/>
              </a:spcAft>
              <a:buClrTx/>
              <a:buSzTx/>
              <a:buFontTx/>
              <a:buNone/>
              <a:tabLst>
                <a:tab pos="457200" algn="l"/>
                <a:tab pos="685800" algn="l"/>
              </a:tabLst>
            </a:pPr>
            <a:endParaRPr kumimoji="0" lang="en-US" sz="2300" u="none" strike="noStrike" cap="none" normalizeH="0" dirty="0" smtClean="0">
              <a:ln>
                <a:noFill/>
              </a:ln>
              <a:effectLst/>
              <a:latin typeface="Comic Sans MS" pitchFamily="66" charset="0"/>
              <a:cs typeface="Microsoft Sans Serif"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685800" algn="l"/>
              </a:tabLst>
            </a:pPr>
            <a:r>
              <a:rPr lang="en-US" sz="2300" b="1" dirty="0" smtClean="0">
                <a:latin typeface="Comic Sans MS" pitchFamily="66" charset="0"/>
                <a:cs typeface="Microsoft Sans Serif" pitchFamily="34" charset="0"/>
              </a:rPr>
              <a:t>	Dopamine</a:t>
            </a:r>
            <a:r>
              <a:rPr lang="en-US" sz="2300" dirty="0" smtClean="0">
                <a:latin typeface="Comic Sans MS" pitchFamily="66" charset="0"/>
                <a:cs typeface="Microsoft Sans Serif" pitchFamily="34" charset="0"/>
              </a:rPr>
              <a:t> is another neurotransmitter required for everyday movements.  People with a shortage of </a:t>
            </a:r>
            <a:r>
              <a:rPr lang="en-US" sz="2300" b="1" dirty="0" smtClean="0">
                <a:latin typeface="Comic Sans MS" pitchFamily="66" charset="0"/>
                <a:cs typeface="Microsoft Sans Serif" pitchFamily="34" charset="0"/>
              </a:rPr>
              <a:t>dopamine</a:t>
            </a:r>
            <a:r>
              <a:rPr lang="en-US" sz="2300" dirty="0" smtClean="0">
                <a:latin typeface="Comic Sans MS" pitchFamily="66" charset="0"/>
                <a:cs typeface="Microsoft Sans Serif" pitchFamily="34" charset="0"/>
              </a:rPr>
              <a:t> would have a difficult time controlling their everyday movements.  A shortage of </a:t>
            </a:r>
            <a:r>
              <a:rPr lang="en-US" sz="2300" b="1" dirty="0" smtClean="0">
                <a:latin typeface="Comic Sans MS" pitchFamily="66" charset="0"/>
                <a:cs typeface="Microsoft Sans Serif" pitchFamily="34" charset="0"/>
              </a:rPr>
              <a:t>dopamine</a:t>
            </a:r>
            <a:r>
              <a:rPr lang="en-US" sz="2300" dirty="0" smtClean="0">
                <a:latin typeface="Comic Sans MS" pitchFamily="66" charset="0"/>
                <a:cs typeface="Microsoft Sans Serif" pitchFamily="34" charset="0"/>
              </a:rPr>
              <a:t> plays a central role in </a:t>
            </a:r>
            <a:r>
              <a:rPr lang="en-US" sz="2300" b="1" dirty="0" smtClean="0">
                <a:latin typeface="Comic Sans MS" pitchFamily="66" charset="0"/>
                <a:cs typeface="Microsoft Sans Serif" pitchFamily="34" charset="0"/>
              </a:rPr>
              <a:t>Parkinson’s</a:t>
            </a:r>
            <a:r>
              <a:rPr lang="en-US" sz="2300" dirty="0" smtClean="0">
                <a:latin typeface="Comic Sans MS" pitchFamily="66" charset="0"/>
                <a:cs typeface="Microsoft Sans Serif" pitchFamily="34" charset="0"/>
              </a:rPr>
              <a:t> disease.</a:t>
            </a:r>
            <a:endParaRPr kumimoji="0" lang="en-US" sz="2300" u="none" strike="noStrike" cap="none" normalizeH="0" dirty="0" smtClean="0">
              <a:ln>
                <a:noFill/>
              </a:ln>
              <a:effectLst/>
              <a:latin typeface="Comic Sans MS" pitchFamily="66" charset="0"/>
              <a:cs typeface="Microsoft Sans Serif"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025">
                                            <p:txEl>
                                              <p:pRg st="0" end="0"/>
                                            </p:txEl>
                                          </p:spTgt>
                                        </p:tgtEl>
                                        <p:attrNameLst>
                                          <p:attrName>style.visibility</p:attrName>
                                        </p:attrNameLst>
                                      </p:cBhvr>
                                      <p:to>
                                        <p:strVal val="visible"/>
                                      </p:to>
                                    </p:set>
                                    <p:anim calcmode="lin" valueType="num">
                                      <p:cBhvr>
                                        <p:cTn id="7" dur="1000" fill="hold"/>
                                        <p:tgtEl>
                                          <p:spTgt spid="102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02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02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25">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1025">
                                            <p:txEl>
                                              <p:pRg st="2" end="2"/>
                                            </p:txEl>
                                          </p:spTgt>
                                        </p:tgtEl>
                                        <p:attrNameLst>
                                          <p:attrName>style.visibility</p:attrName>
                                        </p:attrNameLst>
                                      </p:cBhvr>
                                      <p:to>
                                        <p:strVal val="visible"/>
                                      </p:to>
                                    </p:set>
                                    <p:anim calcmode="lin" valueType="num">
                                      <p:cBhvr>
                                        <p:cTn id="15" dur="1000" fill="hold"/>
                                        <p:tgtEl>
                                          <p:spTgt spid="1025">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1025">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1025">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025">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nodeType="clickEffect">
                                  <p:stCondLst>
                                    <p:cond delay="0"/>
                                  </p:stCondLst>
                                  <p:childTnLst>
                                    <p:set>
                                      <p:cBhvr>
                                        <p:cTn id="22" dur="1" fill="hold">
                                          <p:stCondLst>
                                            <p:cond delay="0"/>
                                          </p:stCondLst>
                                        </p:cTn>
                                        <p:tgtEl>
                                          <p:spTgt spid="1025">
                                            <p:txEl>
                                              <p:pRg st="4" end="4"/>
                                            </p:txEl>
                                          </p:spTgt>
                                        </p:tgtEl>
                                        <p:attrNameLst>
                                          <p:attrName>style.visibility</p:attrName>
                                        </p:attrNameLst>
                                      </p:cBhvr>
                                      <p:to>
                                        <p:strVal val="visible"/>
                                      </p:to>
                                    </p:set>
                                    <p:anim calcmode="lin" valueType="num">
                                      <p:cBhvr>
                                        <p:cTn id="23" dur="1000" fill="hold"/>
                                        <p:tgtEl>
                                          <p:spTgt spid="1025">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1025">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1025">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025">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nodeType="clickEffect">
                                  <p:stCondLst>
                                    <p:cond delay="0"/>
                                  </p:stCondLst>
                                  <p:childTnLst>
                                    <p:set>
                                      <p:cBhvr>
                                        <p:cTn id="30" dur="1" fill="hold">
                                          <p:stCondLst>
                                            <p:cond delay="0"/>
                                          </p:stCondLst>
                                        </p:cTn>
                                        <p:tgtEl>
                                          <p:spTgt spid="1025">
                                            <p:txEl>
                                              <p:pRg st="6" end="6"/>
                                            </p:txEl>
                                          </p:spTgt>
                                        </p:tgtEl>
                                        <p:attrNameLst>
                                          <p:attrName>style.visibility</p:attrName>
                                        </p:attrNameLst>
                                      </p:cBhvr>
                                      <p:to>
                                        <p:strVal val="visible"/>
                                      </p:to>
                                    </p:set>
                                    <p:anim calcmode="lin" valueType="num">
                                      <p:cBhvr>
                                        <p:cTn id="31" dur="1000" fill="hold"/>
                                        <p:tgtEl>
                                          <p:spTgt spid="1025">
                                            <p:txEl>
                                              <p:pRg st="6" end="6"/>
                                            </p:txEl>
                                          </p:spTgt>
                                        </p:tgtEl>
                                        <p:attrNameLst>
                                          <p:attrName>ppt_w</p:attrName>
                                        </p:attrNameLst>
                                      </p:cBhvr>
                                      <p:tavLst>
                                        <p:tav tm="0">
                                          <p:val>
                                            <p:fltVal val="0"/>
                                          </p:val>
                                        </p:tav>
                                        <p:tav tm="100000">
                                          <p:val>
                                            <p:strVal val="#ppt_w"/>
                                          </p:val>
                                        </p:tav>
                                      </p:tavLst>
                                    </p:anim>
                                    <p:anim calcmode="lin" valueType="num">
                                      <p:cBhvr>
                                        <p:cTn id="32" dur="1000" fill="hold"/>
                                        <p:tgtEl>
                                          <p:spTgt spid="1025">
                                            <p:txEl>
                                              <p:pRg st="6" end="6"/>
                                            </p:txEl>
                                          </p:spTgt>
                                        </p:tgtEl>
                                        <p:attrNameLst>
                                          <p:attrName>ppt_h</p:attrName>
                                        </p:attrNameLst>
                                      </p:cBhvr>
                                      <p:tavLst>
                                        <p:tav tm="0">
                                          <p:val>
                                            <p:fltVal val="0"/>
                                          </p:val>
                                        </p:tav>
                                        <p:tav tm="100000">
                                          <p:val>
                                            <p:strVal val="#ppt_h"/>
                                          </p:val>
                                        </p:tav>
                                      </p:tavLst>
                                    </p:anim>
                                    <p:anim calcmode="lin" valueType="num">
                                      <p:cBhvr>
                                        <p:cTn id="33" dur="1000" fill="hold"/>
                                        <p:tgtEl>
                                          <p:spTgt spid="1025">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025">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1000"/>
            <a:lum/>
          </a:blip>
          <a:srcRect/>
          <a:stretch>
            <a:fillRect t="-47000" b="-47000"/>
          </a:stretch>
        </a:blip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28600" y="152400"/>
            <a:ext cx="8686800" cy="65402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tab pos="457200" algn="l"/>
                <a:tab pos="685800" algn="l"/>
              </a:tabLst>
            </a:pPr>
            <a:r>
              <a:rPr lang="en-US" sz="2300" dirty="0" smtClean="0">
                <a:latin typeface="Comic Sans MS" pitchFamily="66" charset="0"/>
                <a:cs typeface="Microsoft Sans Serif" pitchFamily="34" charset="0"/>
              </a:rPr>
              <a:t>Parkinson’s disease is the only disease we know of that is caused by the shortage of a </a:t>
            </a:r>
            <a:r>
              <a:rPr lang="en-US" sz="2300" b="1" dirty="0" smtClean="0">
                <a:latin typeface="Comic Sans MS" pitchFamily="66" charset="0"/>
                <a:cs typeface="Microsoft Sans Serif" pitchFamily="34" charset="0"/>
              </a:rPr>
              <a:t>single</a:t>
            </a:r>
            <a:r>
              <a:rPr lang="en-US" sz="2300" dirty="0" smtClean="0">
                <a:latin typeface="Comic Sans MS" pitchFamily="66" charset="0"/>
                <a:cs typeface="Microsoft Sans Serif" pitchFamily="34" charset="0"/>
              </a:rPr>
              <a:t> neurotransmitter.  The cells that make dopamine die off, resulting in less of the </a:t>
            </a:r>
            <a:br>
              <a:rPr lang="en-US" sz="2300" dirty="0" smtClean="0">
                <a:latin typeface="Comic Sans MS" pitchFamily="66" charset="0"/>
                <a:cs typeface="Microsoft Sans Serif" pitchFamily="34" charset="0"/>
              </a:rPr>
            </a:br>
            <a:r>
              <a:rPr lang="en-US" sz="2300" dirty="0" smtClean="0">
                <a:latin typeface="Comic Sans MS" pitchFamily="66" charset="0"/>
                <a:cs typeface="Microsoft Sans Serif" pitchFamily="34" charset="0"/>
              </a:rPr>
              <a:t>needed </a:t>
            </a:r>
            <a:br>
              <a:rPr lang="en-US" sz="2300" dirty="0" smtClean="0">
                <a:latin typeface="Comic Sans MS" pitchFamily="66" charset="0"/>
                <a:cs typeface="Microsoft Sans Serif" pitchFamily="34" charset="0"/>
              </a:rPr>
            </a:br>
            <a:r>
              <a:rPr lang="en-US" sz="2300" dirty="0" smtClean="0">
                <a:latin typeface="Comic Sans MS" pitchFamily="66" charset="0"/>
                <a:cs typeface="Microsoft Sans Serif" pitchFamily="34" charset="0"/>
              </a:rPr>
              <a:t>neurotransmitter</a:t>
            </a:r>
            <a:br>
              <a:rPr lang="en-US" sz="2300" dirty="0" smtClean="0">
                <a:latin typeface="Comic Sans MS" pitchFamily="66" charset="0"/>
                <a:cs typeface="Microsoft Sans Serif" pitchFamily="34" charset="0"/>
              </a:rPr>
            </a:br>
            <a:r>
              <a:rPr lang="en-US" sz="2300" dirty="0" smtClean="0">
                <a:latin typeface="Comic Sans MS" pitchFamily="66" charset="0"/>
                <a:cs typeface="Microsoft Sans Serif" pitchFamily="34" charset="0"/>
              </a:rPr>
              <a:t>being produced.  </a:t>
            </a:r>
            <a:endParaRPr lang="en-US" sz="2000" dirty="0" smtClean="0">
              <a:latin typeface="Comic Sans MS" pitchFamily="66" charset="0"/>
              <a:cs typeface="Microsoft Sans Serif"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685800" algn="l"/>
              </a:tabLst>
            </a:pPr>
            <a:endParaRPr kumimoji="0" lang="en-US" u="none" strike="noStrike" cap="none" normalizeH="0" dirty="0" smtClean="0">
              <a:ln>
                <a:noFill/>
              </a:ln>
              <a:effectLst/>
              <a:latin typeface="Comic Sans MS" pitchFamily="66" charset="0"/>
              <a:cs typeface="Microsoft Sans Serif"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685800" algn="l"/>
              </a:tabLst>
            </a:pPr>
            <a:r>
              <a:rPr lang="en-US" sz="2300" dirty="0" smtClean="0">
                <a:latin typeface="Comic Sans MS" pitchFamily="66" charset="0"/>
                <a:cs typeface="Microsoft Sans Serif" pitchFamily="34" charset="0"/>
              </a:rPr>
              <a:t>Endorphins are </a:t>
            </a:r>
            <a:br>
              <a:rPr lang="en-US" sz="2300" dirty="0" smtClean="0">
                <a:latin typeface="Comic Sans MS" pitchFamily="66" charset="0"/>
                <a:cs typeface="Microsoft Sans Serif" pitchFamily="34" charset="0"/>
              </a:rPr>
            </a:br>
            <a:r>
              <a:rPr lang="en-US" sz="2300" dirty="0" smtClean="0">
                <a:latin typeface="Comic Sans MS" pitchFamily="66" charset="0"/>
                <a:cs typeface="Microsoft Sans Serif" pitchFamily="34" charset="0"/>
              </a:rPr>
              <a:t>neurotransmitters</a:t>
            </a:r>
            <a:br>
              <a:rPr lang="en-US" sz="2300" dirty="0" smtClean="0">
                <a:latin typeface="Comic Sans MS" pitchFamily="66" charset="0"/>
                <a:cs typeface="Microsoft Sans Serif" pitchFamily="34" charset="0"/>
              </a:rPr>
            </a:br>
            <a:r>
              <a:rPr lang="en-US" sz="2300" dirty="0" smtClean="0">
                <a:latin typeface="Comic Sans MS" pitchFamily="66" charset="0"/>
                <a:cs typeface="Microsoft Sans Serif" pitchFamily="34" charset="0"/>
              </a:rPr>
              <a:t>that exist to </a:t>
            </a:r>
            <a:br>
              <a:rPr lang="en-US" sz="2300" dirty="0" smtClean="0">
                <a:latin typeface="Comic Sans MS" pitchFamily="66" charset="0"/>
                <a:cs typeface="Microsoft Sans Serif" pitchFamily="34" charset="0"/>
              </a:rPr>
            </a:br>
            <a:r>
              <a:rPr lang="en-US" sz="2300" dirty="0" smtClean="0">
                <a:latin typeface="Comic Sans MS" pitchFamily="66" charset="0"/>
                <a:cs typeface="Microsoft Sans Serif" pitchFamily="34" charset="0"/>
              </a:rPr>
              <a:t>relieve pain and </a:t>
            </a:r>
            <a:br>
              <a:rPr lang="en-US" sz="2300" dirty="0" smtClean="0">
                <a:latin typeface="Comic Sans MS" pitchFamily="66" charset="0"/>
                <a:cs typeface="Microsoft Sans Serif" pitchFamily="34" charset="0"/>
              </a:rPr>
            </a:br>
            <a:r>
              <a:rPr lang="en-US" sz="2300" dirty="0" smtClean="0">
                <a:latin typeface="Comic Sans MS" pitchFamily="66" charset="0"/>
                <a:cs typeface="Microsoft Sans Serif" pitchFamily="34" charset="0"/>
              </a:rPr>
              <a:t>increase our sense </a:t>
            </a:r>
            <a:br>
              <a:rPr lang="en-US" sz="2300" dirty="0" smtClean="0">
                <a:latin typeface="Comic Sans MS" pitchFamily="66" charset="0"/>
                <a:cs typeface="Microsoft Sans Serif" pitchFamily="34" charset="0"/>
              </a:rPr>
            </a:br>
            <a:r>
              <a:rPr lang="en-US" sz="2300" dirty="0" smtClean="0">
                <a:latin typeface="Comic Sans MS" pitchFamily="66" charset="0"/>
                <a:cs typeface="Microsoft Sans Serif" pitchFamily="34" charset="0"/>
              </a:rPr>
              <a:t>of well-being.  </a:t>
            </a:r>
          </a:p>
          <a:p>
            <a:pPr marL="0" marR="0" lvl="0" indent="0" algn="l" defTabSz="914400" rtl="0" eaLnBrk="0" fontAlgn="base" latinLnBrk="0" hangingPunct="0">
              <a:lnSpc>
                <a:spcPct val="100000"/>
              </a:lnSpc>
              <a:spcBef>
                <a:spcPct val="0"/>
              </a:spcBef>
              <a:spcAft>
                <a:spcPct val="0"/>
              </a:spcAft>
              <a:buClrTx/>
              <a:buSzTx/>
              <a:buFontTx/>
              <a:buNone/>
              <a:tabLst>
                <a:tab pos="457200" algn="l"/>
                <a:tab pos="685800" algn="l"/>
              </a:tabLst>
            </a:pPr>
            <a:endParaRPr lang="en-US" sz="2300" dirty="0" smtClean="0">
              <a:latin typeface="Comic Sans MS" pitchFamily="66" charset="0"/>
              <a:cs typeface="Microsoft Sans Serif"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 pos="685800" algn="l"/>
              </a:tabLst>
            </a:pPr>
            <a:endParaRPr lang="en-US" sz="2300" dirty="0" smtClean="0">
              <a:latin typeface="Comic Sans MS" pitchFamily="66" charset="0"/>
              <a:cs typeface="Microsoft Sans Serif"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 pos="685800" algn="l"/>
              </a:tabLst>
            </a:pPr>
            <a:r>
              <a:rPr lang="en-US" sz="2300" dirty="0" smtClean="0">
                <a:latin typeface="Comic Sans MS" pitchFamily="66" charset="0"/>
                <a:cs typeface="Microsoft Sans Serif" pitchFamily="34" charset="0"/>
              </a:rPr>
              <a:t/>
            </a:r>
            <a:br>
              <a:rPr lang="en-US" sz="2300" dirty="0" smtClean="0">
                <a:latin typeface="Comic Sans MS" pitchFamily="66" charset="0"/>
                <a:cs typeface="Microsoft Sans Serif" pitchFamily="34" charset="0"/>
              </a:rPr>
            </a:br>
            <a:r>
              <a:rPr lang="en-US" sz="1600" i="1" dirty="0" smtClean="0">
                <a:latin typeface="Comic Sans MS" pitchFamily="66" charset="0"/>
                <a:cs typeface="Microsoft Sans Serif" pitchFamily="34" charset="0"/>
              </a:rPr>
              <a:t>(Muhammad Ali  suffers from Parkinson’s disease.)</a:t>
            </a:r>
          </a:p>
          <a:p>
            <a:pPr marL="0" marR="0" lvl="0" indent="0" algn="l" defTabSz="914400" rtl="0" eaLnBrk="0" fontAlgn="base" latinLnBrk="0" hangingPunct="0">
              <a:lnSpc>
                <a:spcPct val="100000"/>
              </a:lnSpc>
              <a:spcBef>
                <a:spcPct val="0"/>
              </a:spcBef>
              <a:spcAft>
                <a:spcPct val="0"/>
              </a:spcAft>
              <a:buClrTx/>
              <a:buSzTx/>
              <a:buFontTx/>
              <a:buNone/>
              <a:tabLst>
                <a:tab pos="457200" algn="l"/>
                <a:tab pos="685800" algn="l"/>
              </a:tabLst>
            </a:pPr>
            <a:r>
              <a:rPr lang="en-US" sz="2000" i="1" dirty="0" smtClean="0">
                <a:latin typeface="Comic Sans MS" pitchFamily="66" charset="0"/>
                <a:cs typeface="Microsoft Sans Serif" pitchFamily="34" charset="0"/>
              </a:rPr>
              <a:t>	Endorphins are made by the body itself and act as a natural form 	of morphine.</a:t>
            </a:r>
            <a:endParaRPr kumimoji="0" lang="en-US" sz="2800" i="1" u="none" strike="noStrike" cap="none" normalizeH="0" dirty="0" smtClean="0">
              <a:ln>
                <a:noFill/>
              </a:ln>
              <a:effectLst/>
              <a:latin typeface="Comic Sans MS" pitchFamily="66" charset="0"/>
              <a:cs typeface="Microsoft Sans Serif" pitchFamily="34" charset="0"/>
            </a:endParaRPr>
          </a:p>
        </p:txBody>
      </p:sp>
      <p:pic>
        <p:nvPicPr>
          <p:cNvPr id="3" name="Picture 2" descr="Muhammad-Ali---Float-Poster-C10007662.jpeg"/>
          <p:cNvPicPr>
            <a:picLocks noChangeAspect="1"/>
          </p:cNvPicPr>
          <p:nvPr/>
        </p:nvPicPr>
        <p:blipFill>
          <a:blip r:embed="rId3"/>
          <a:srcRect t="12764"/>
          <a:stretch>
            <a:fillRect/>
          </a:stretch>
        </p:blipFill>
        <p:spPr>
          <a:xfrm>
            <a:off x="2895600" y="1371600"/>
            <a:ext cx="6019029" cy="417871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025">
                                            <p:txEl>
                                              <p:pRg st="0" end="0"/>
                                            </p:txEl>
                                          </p:spTgt>
                                        </p:tgtEl>
                                        <p:attrNameLst>
                                          <p:attrName>style.visibility</p:attrName>
                                        </p:attrNameLst>
                                      </p:cBhvr>
                                      <p:to>
                                        <p:strVal val="visible"/>
                                      </p:to>
                                    </p:set>
                                    <p:anim calcmode="lin" valueType="num">
                                      <p:cBhvr>
                                        <p:cTn id="7" dur="1000" fill="hold"/>
                                        <p:tgtEl>
                                          <p:spTgt spid="102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02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02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25">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1025">
                                            <p:txEl>
                                              <p:pRg st="2" end="2"/>
                                            </p:txEl>
                                          </p:spTgt>
                                        </p:tgtEl>
                                        <p:attrNameLst>
                                          <p:attrName>style.visibility</p:attrName>
                                        </p:attrNameLst>
                                      </p:cBhvr>
                                      <p:to>
                                        <p:strVal val="visible"/>
                                      </p:to>
                                    </p:set>
                                    <p:anim calcmode="lin" valueType="num">
                                      <p:cBhvr>
                                        <p:cTn id="15" dur="1000" fill="hold"/>
                                        <p:tgtEl>
                                          <p:spTgt spid="1025">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1025">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1025">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025">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nodeType="clickEffect">
                                  <p:stCondLst>
                                    <p:cond delay="0"/>
                                  </p:stCondLst>
                                  <p:childTnLst>
                                    <p:set>
                                      <p:cBhvr>
                                        <p:cTn id="22" dur="1" fill="hold">
                                          <p:stCondLst>
                                            <p:cond delay="0"/>
                                          </p:stCondLst>
                                        </p:cTn>
                                        <p:tgtEl>
                                          <p:spTgt spid="1025">
                                            <p:txEl>
                                              <p:pRg st="5" end="5"/>
                                            </p:txEl>
                                          </p:spTgt>
                                        </p:tgtEl>
                                        <p:attrNameLst>
                                          <p:attrName>style.visibility</p:attrName>
                                        </p:attrNameLst>
                                      </p:cBhvr>
                                      <p:to>
                                        <p:strVal val="visible"/>
                                      </p:to>
                                    </p:set>
                                    <p:anim calcmode="lin" valueType="num">
                                      <p:cBhvr>
                                        <p:cTn id="23" dur="1000" fill="hold"/>
                                        <p:tgtEl>
                                          <p:spTgt spid="1025">
                                            <p:txEl>
                                              <p:pRg st="5" end="5"/>
                                            </p:txEl>
                                          </p:spTgt>
                                        </p:tgtEl>
                                        <p:attrNameLst>
                                          <p:attrName>ppt_w</p:attrName>
                                        </p:attrNameLst>
                                      </p:cBhvr>
                                      <p:tavLst>
                                        <p:tav tm="0">
                                          <p:val>
                                            <p:fltVal val="0"/>
                                          </p:val>
                                        </p:tav>
                                        <p:tav tm="100000">
                                          <p:val>
                                            <p:strVal val="#ppt_w"/>
                                          </p:val>
                                        </p:tav>
                                      </p:tavLst>
                                    </p:anim>
                                    <p:anim calcmode="lin" valueType="num">
                                      <p:cBhvr>
                                        <p:cTn id="24" dur="1000" fill="hold"/>
                                        <p:tgtEl>
                                          <p:spTgt spid="1025">
                                            <p:txEl>
                                              <p:pRg st="5" end="5"/>
                                            </p:txEl>
                                          </p:spTgt>
                                        </p:tgtEl>
                                        <p:attrNameLst>
                                          <p:attrName>ppt_h</p:attrName>
                                        </p:attrNameLst>
                                      </p:cBhvr>
                                      <p:tavLst>
                                        <p:tav tm="0">
                                          <p:val>
                                            <p:fltVal val="0"/>
                                          </p:val>
                                        </p:tav>
                                        <p:tav tm="100000">
                                          <p:val>
                                            <p:strVal val="#ppt_h"/>
                                          </p:val>
                                        </p:tav>
                                      </p:tavLst>
                                    </p:anim>
                                    <p:anim calcmode="lin" valueType="num">
                                      <p:cBhvr>
                                        <p:cTn id="25" dur="1000" fill="hold"/>
                                        <p:tgtEl>
                                          <p:spTgt spid="1025">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025">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nodeType="clickEffect">
                                  <p:stCondLst>
                                    <p:cond delay="0"/>
                                  </p:stCondLst>
                                  <p:childTnLst>
                                    <p:set>
                                      <p:cBhvr>
                                        <p:cTn id="30" dur="1" fill="hold">
                                          <p:stCondLst>
                                            <p:cond delay="0"/>
                                          </p:stCondLst>
                                        </p:cTn>
                                        <p:tgtEl>
                                          <p:spTgt spid="1025">
                                            <p:txEl>
                                              <p:pRg st="6" end="6"/>
                                            </p:txEl>
                                          </p:spTgt>
                                        </p:tgtEl>
                                        <p:attrNameLst>
                                          <p:attrName>style.visibility</p:attrName>
                                        </p:attrNameLst>
                                      </p:cBhvr>
                                      <p:to>
                                        <p:strVal val="visible"/>
                                      </p:to>
                                    </p:set>
                                    <p:anim calcmode="lin" valueType="num">
                                      <p:cBhvr>
                                        <p:cTn id="31" dur="1000" fill="hold"/>
                                        <p:tgtEl>
                                          <p:spTgt spid="1025">
                                            <p:txEl>
                                              <p:pRg st="6" end="6"/>
                                            </p:txEl>
                                          </p:spTgt>
                                        </p:tgtEl>
                                        <p:attrNameLst>
                                          <p:attrName>ppt_w</p:attrName>
                                        </p:attrNameLst>
                                      </p:cBhvr>
                                      <p:tavLst>
                                        <p:tav tm="0">
                                          <p:val>
                                            <p:fltVal val="0"/>
                                          </p:val>
                                        </p:tav>
                                        <p:tav tm="100000">
                                          <p:val>
                                            <p:strVal val="#ppt_w"/>
                                          </p:val>
                                        </p:tav>
                                      </p:tavLst>
                                    </p:anim>
                                    <p:anim calcmode="lin" valueType="num">
                                      <p:cBhvr>
                                        <p:cTn id="32" dur="1000" fill="hold"/>
                                        <p:tgtEl>
                                          <p:spTgt spid="1025">
                                            <p:txEl>
                                              <p:pRg st="6" end="6"/>
                                            </p:txEl>
                                          </p:spTgt>
                                        </p:tgtEl>
                                        <p:attrNameLst>
                                          <p:attrName>ppt_h</p:attrName>
                                        </p:attrNameLst>
                                      </p:cBhvr>
                                      <p:tavLst>
                                        <p:tav tm="0">
                                          <p:val>
                                            <p:fltVal val="0"/>
                                          </p:val>
                                        </p:tav>
                                        <p:tav tm="100000">
                                          <p:val>
                                            <p:strVal val="#ppt_h"/>
                                          </p:val>
                                        </p:tav>
                                      </p:tavLst>
                                    </p:anim>
                                    <p:anim calcmode="lin" valueType="num">
                                      <p:cBhvr>
                                        <p:cTn id="33" dur="1000" fill="hold"/>
                                        <p:tgtEl>
                                          <p:spTgt spid="1025">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025">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3" name="TextBox 2"/>
          <p:cNvSpPr txBox="1"/>
          <p:nvPr/>
        </p:nvSpPr>
        <p:spPr>
          <a:xfrm>
            <a:off x="457200" y="152400"/>
            <a:ext cx="8229600" cy="6463308"/>
          </a:xfrm>
          <a:prstGeom prst="rect">
            <a:avLst/>
          </a:prstGeom>
          <a:noFill/>
        </p:spPr>
        <p:txBody>
          <a:bodyPr wrap="square" rtlCol="0">
            <a:spAutoFit/>
          </a:bodyPr>
          <a:lstStyle/>
          <a:p>
            <a:r>
              <a:rPr lang="en-US" sz="2300" dirty="0" smtClean="0">
                <a:solidFill>
                  <a:schemeClr val="bg1"/>
                </a:solidFill>
                <a:latin typeface="Comic Sans MS" pitchFamily="66" charset="0"/>
              </a:rPr>
              <a:t>Turning “off” neurotransmitters…</a:t>
            </a:r>
          </a:p>
          <a:p>
            <a:endParaRPr lang="en-US" sz="2300" dirty="0" smtClean="0">
              <a:solidFill>
                <a:schemeClr val="bg1"/>
              </a:solidFill>
              <a:latin typeface="Comic Sans MS" pitchFamily="66" charset="0"/>
            </a:endParaRPr>
          </a:p>
          <a:p>
            <a:r>
              <a:rPr lang="en-US" sz="2300" dirty="0" smtClean="0">
                <a:solidFill>
                  <a:schemeClr val="bg1"/>
                </a:solidFill>
                <a:latin typeface="Comic Sans MS" pitchFamily="66" charset="0"/>
              </a:rPr>
              <a:t>	Since neurotransmitters fire in rapid sequence in order to cause movement, there are some </a:t>
            </a:r>
            <a:r>
              <a:rPr lang="en-US" sz="2300" dirty="0" err="1" smtClean="0">
                <a:solidFill>
                  <a:schemeClr val="bg1"/>
                </a:solidFill>
                <a:latin typeface="Comic Sans MS" pitchFamily="66" charset="0"/>
              </a:rPr>
              <a:t>dendritic</a:t>
            </a:r>
            <a:r>
              <a:rPr lang="en-US" sz="2300" dirty="0" smtClean="0">
                <a:solidFill>
                  <a:schemeClr val="bg1"/>
                </a:solidFill>
                <a:latin typeface="Comic Sans MS" pitchFamily="66" charset="0"/>
              </a:rPr>
              <a:t> receptors that are designed to turn the cell off when the neurotransmitter arrives, thus inhibiting certain movements and actions.  For example…</a:t>
            </a:r>
          </a:p>
          <a:p>
            <a:endParaRPr lang="en-US" sz="2300" dirty="0" smtClean="0">
              <a:solidFill>
                <a:schemeClr val="bg1"/>
              </a:solidFill>
              <a:latin typeface="Comic Sans MS" pitchFamily="66" charset="0"/>
            </a:endParaRPr>
          </a:p>
          <a:p>
            <a:r>
              <a:rPr lang="en-US" sz="2300" dirty="0" smtClean="0">
                <a:solidFill>
                  <a:schemeClr val="bg1"/>
                </a:solidFill>
                <a:latin typeface="Comic Sans MS" pitchFamily="66" charset="0"/>
              </a:rPr>
              <a:t>	When people drink too much alcohol, the alcohol molecule closely resembles a neurotransmitter that the body uses to turn cells off.  When cells are turned off in the RAS, this makes the person sleepy; in the speech area it makes the person slur; in the cerebellum it would cause the person to lose their balance and fall over; and so on.</a:t>
            </a:r>
          </a:p>
          <a:p>
            <a:endParaRPr lang="en-US" sz="2300" dirty="0" smtClean="0">
              <a:solidFill>
                <a:schemeClr val="bg1"/>
              </a:solidFill>
              <a:latin typeface="Comic Sans MS" pitchFamily="66" charset="0"/>
            </a:endParaRPr>
          </a:p>
          <a:p>
            <a:r>
              <a:rPr lang="en-US" sz="2300" dirty="0" smtClean="0">
                <a:solidFill>
                  <a:schemeClr val="bg1"/>
                </a:solidFill>
                <a:latin typeface="Comic Sans MS" pitchFamily="66" charset="0"/>
              </a:rPr>
              <a:t>	Breathing is another example… without these special receptors, our bodies wouldn’t know to exhale once our lungs are full from inhaling.</a:t>
            </a:r>
            <a:endParaRPr lang="en-US" sz="2300" dirty="0">
              <a:solidFill>
                <a:schemeClr val="bg1"/>
              </a:solidFill>
              <a:latin typeface="Comic Sans MS" pitchFamily="66"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304800"/>
            <a:ext cx="8229600" cy="6124754"/>
          </a:xfrm>
          <a:prstGeom prst="rect">
            <a:avLst/>
          </a:prstGeom>
          <a:noFill/>
        </p:spPr>
        <p:txBody>
          <a:bodyPr wrap="square" rtlCol="0">
            <a:spAutoFit/>
          </a:bodyPr>
          <a:lstStyle/>
          <a:p>
            <a:r>
              <a:rPr lang="en-US" sz="2800" b="1" dirty="0" smtClean="0">
                <a:solidFill>
                  <a:schemeClr val="bg1"/>
                </a:solidFill>
                <a:latin typeface="Comic Sans MS" pitchFamily="66" charset="0"/>
              </a:rPr>
              <a:t>Facts about the Brain…</a:t>
            </a:r>
          </a:p>
          <a:p>
            <a:endParaRPr lang="en-US" sz="2800" b="1" dirty="0" smtClean="0">
              <a:solidFill>
                <a:schemeClr val="bg1"/>
              </a:solidFill>
              <a:latin typeface="Comic Sans MS" pitchFamily="66" charset="0"/>
            </a:endParaRPr>
          </a:p>
          <a:p>
            <a:r>
              <a:rPr lang="en-US" sz="2800" b="1" dirty="0" smtClean="0">
                <a:solidFill>
                  <a:schemeClr val="bg1"/>
                </a:solidFill>
                <a:latin typeface="Comic Sans MS" pitchFamily="66" charset="0"/>
              </a:rPr>
              <a:t>The adult human brain weighs 3lbs.</a:t>
            </a:r>
          </a:p>
          <a:p>
            <a:endParaRPr lang="en-US" sz="2800" b="1" dirty="0" smtClean="0">
              <a:solidFill>
                <a:schemeClr val="bg1"/>
              </a:solidFill>
              <a:latin typeface="Comic Sans MS" pitchFamily="66" charset="0"/>
            </a:endParaRPr>
          </a:p>
          <a:p>
            <a:r>
              <a:rPr lang="en-US" sz="2800" b="1" dirty="0" smtClean="0">
                <a:solidFill>
                  <a:schemeClr val="bg1"/>
                </a:solidFill>
                <a:latin typeface="Comic Sans MS" pitchFamily="66" charset="0"/>
              </a:rPr>
              <a:t>C</a:t>
            </a:r>
          </a:p>
          <a:p>
            <a:r>
              <a:rPr lang="en-US" sz="2800" b="1" dirty="0" smtClean="0">
                <a:solidFill>
                  <a:schemeClr val="bg1"/>
                </a:solidFill>
                <a:latin typeface="Comic Sans MS" pitchFamily="66" charset="0"/>
              </a:rPr>
              <a:t>D</a:t>
            </a:r>
          </a:p>
          <a:p>
            <a:r>
              <a:rPr lang="en-US" sz="2800" b="1" dirty="0" smtClean="0">
                <a:solidFill>
                  <a:schemeClr val="bg1"/>
                </a:solidFill>
                <a:latin typeface="Comic Sans MS" pitchFamily="66" charset="0"/>
              </a:rPr>
              <a:t>E</a:t>
            </a:r>
          </a:p>
          <a:p>
            <a:r>
              <a:rPr lang="en-US" sz="2800" b="1" dirty="0" smtClean="0">
                <a:solidFill>
                  <a:schemeClr val="bg1"/>
                </a:solidFill>
                <a:latin typeface="Comic Sans MS" pitchFamily="66" charset="0"/>
              </a:rPr>
              <a:t>F</a:t>
            </a:r>
          </a:p>
          <a:p>
            <a:r>
              <a:rPr lang="en-US" sz="2800" b="1" dirty="0" smtClean="0">
                <a:solidFill>
                  <a:schemeClr val="bg1"/>
                </a:solidFill>
                <a:latin typeface="Comic Sans MS" pitchFamily="66" charset="0"/>
              </a:rPr>
              <a:t>G</a:t>
            </a:r>
          </a:p>
          <a:p>
            <a:r>
              <a:rPr lang="en-US" sz="2800" b="1" dirty="0" smtClean="0">
                <a:solidFill>
                  <a:schemeClr val="bg1"/>
                </a:solidFill>
                <a:latin typeface="Comic Sans MS" pitchFamily="66" charset="0"/>
              </a:rPr>
              <a:t>H</a:t>
            </a:r>
          </a:p>
          <a:p>
            <a:r>
              <a:rPr lang="en-US" sz="2800" b="1" dirty="0" smtClean="0">
                <a:solidFill>
                  <a:schemeClr val="bg1"/>
                </a:solidFill>
                <a:latin typeface="Comic Sans MS" pitchFamily="66" charset="0"/>
              </a:rPr>
              <a:t>I</a:t>
            </a:r>
          </a:p>
          <a:p>
            <a:r>
              <a:rPr lang="en-US" sz="2800" b="1" dirty="0" smtClean="0">
                <a:solidFill>
                  <a:schemeClr val="bg1"/>
                </a:solidFill>
                <a:latin typeface="Comic Sans MS" pitchFamily="66" charset="0"/>
              </a:rPr>
              <a:t>J</a:t>
            </a:r>
          </a:p>
          <a:p>
            <a:r>
              <a:rPr lang="en-US" sz="2800" b="1" dirty="0" smtClean="0">
                <a:solidFill>
                  <a:schemeClr val="bg1"/>
                </a:solidFill>
                <a:latin typeface="Comic Sans MS" pitchFamily="66" charset="0"/>
              </a:rPr>
              <a:t>K</a:t>
            </a:r>
          </a:p>
          <a:p>
            <a:r>
              <a:rPr lang="en-US" sz="2800" dirty="0" smtClean="0">
                <a:solidFill>
                  <a:schemeClr val="bg1"/>
                </a:solidFill>
                <a:latin typeface="Comic Sans MS" pitchFamily="66" charset="0"/>
              </a:rPr>
              <a:t>L</a:t>
            </a:r>
            <a:endParaRPr lang="en-US" sz="2800" dirty="0">
              <a:solidFill>
                <a:schemeClr val="bg1"/>
              </a:solidFill>
              <a:latin typeface="Comic Sans MS" pitchFamily="66"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0"/>
            <a:ext cx="748923" cy="101566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685800" algn="l"/>
              </a:tabLst>
            </a:pPr>
            <a:r>
              <a:rPr kumimoji="0" lang="en-US" sz="2400" b="1" i="0" u="none" strike="noStrike" cap="none" normalizeH="0" baseline="0" dirty="0" smtClean="0">
                <a:ln>
                  <a:noFill/>
                </a:ln>
                <a:solidFill>
                  <a:schemeClr val="tx1"/>
                </a:solidFill>
                <a:effectLst/>
                <a:latin typeface="Comic Sans MS" pitchFamily="66" charset="0"/>
                <a:ea typeface="Calibri" pitchFamily="34" charset="0"/>
                <a:cs typeface="Microsoft Sans Serif" pitchFamily="34" charset="0"/>
              </a:rPr>
              <a:t>The</a:t>
            </a:r>
            <a:endParaRPr kumimoji="0" lang="en-US" b="0" i="0" u="none" strike="noStrike" cap="none" normalizeH="0" baseline="0" dirty="0" smtClean="0">
              <a:ln>
                <a:noFill/>
              </a:ln>
              <a:solidFill>
                <a:schemeClr val="tx1"/>
              </a:solidFill>
              <a:effectLst/>
              <a:latin typeface="Comic Sans MS"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685800" algn="l"/>
              </a:tabLst>
            </a:pPr>
            <a:endParaRPr kumimoji="0" lang="en-US" sz="1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685800" algn="l"/>
              </a:tabLst>
            </a:pPr>
            <a:endParaRPr kumimoji="0" lang="en-US" sz="1800" b="0" i="0" u="none" strike="noStrike" cap="none" normalizeH="0" baseline="0" dirty="0" smtClean="0">
              <a:ln>
                <a:noFill/>
              </a:ln>
              <a:solidFill>
                <a:schemeClr val="tx1"/>
              </a:solidFill>
              <a:effectLst/>
              <a:latin typeface="Arial" pitchFamily="34" charset="0"/>
            </a:endParaRPr>
          </a:p>
        </p:txBody>
      </p:sp>
      <p:pic>
        <p:nvPicPr>
          <p:cNvPr id="7169" name="Picture 22" descr="nervous system scan.jpg"/>
          <p:cNvPicPr>
            <a:picLocks noChangeAspect="1" noChangeArrowheads="1"/>
          </p:cNvPicPr>
          <p:nvPr/>
        </p:nvPicPr>
        <p:blipFill>
          <a:blip r:embed="rId3"/>
          <a:srcRect/>
          <a:stretch>
            <a:fillRect/>
          </a:stretch>
        </p:blipFill>
        <p:spPr bwMode="auto">
          <a:xfrm>
            <a:off x="6629400" y="304799"/>
            <a:ext cx="2286000" cy="6440365"/>
          </a:xfrm>
          <a:prstGeom prst="rect">
            <a:avLst/>
          </a:prstGeom>
          <a:noFill/>
        </p:spPr>
      </p:pic>
      <p:sp>
        <p:nvSpPr>
          <p:cNvPr id="6" name="Rectangle 5"/>
          <p:cNvSpPr/>
          <p:nvPr/>
        </p:nvSpPr>
        <p:spPr>
          <a:xfrm>
            <a:off x="381000" y="152400"/>
            <a:ext cx="8534400" cy="6001643"/>
          </a:xfrm>
          <a:prstGeom prst="rect">
            <a:avLst/>
          </a:prstGeom>
        </p:spPr>
        <p:txBody>
          <a:bodyPr wrap="square">
            <a:spAutoFit/>
          </a:bodyPr>
          <a:lstStyle/>
          <a:p>
            <a:pPr lvl="0" fontAlgn="base">
              <a:spcBef>
                <a:spcPct val="0"/>
              </a:spcBef>
              <a:spcAft>
                <a:spcPct val="0"/>
              </a:spcAft>
              <a:tabLst>
                <a:tab pos="457200" algn="l"/>
                <a:tab pos="685800" algn="l"/>
              </a:tabLst>
            </a:pPr>
            <a:r>
              <a:rPr lang="en-US" sz="2400" b="1" dirty="0" smtClean="0">
                <a:solidFill>
                  <a:schemeClr val="bg1"/>
                </a:solidFill>
                <a:latin typeface="Comic Sans MS" pitchFamily="66" charset="0"/>
                <a:ea typeface="Calibri" pitchFamily="34" charset="0"/>
                <a:cs typeface="Microsoft Sans Serif" pitchFamily="34" charset="0"/>
              </a:rPr>
              <a:t>Central </a:t>
            </a:r>
            <a:r>
              <a:rPr lang="en-US" sz="2400" b="1" dirty="0" smtClean="0">
                <a:solidFill>
                  <a:schemeClr val="bg1"/>
                </a:solidFill>
                <a:latin typeface="Comic Sans MS" pitchFamily="66" charset="0"/>
                <a:ea typeface="Calibri" pitchFamily="34" charset="0"/>
                <a:cs typeface="Microsoft Sans Serif" pitchFamily="34" charset="0"/>
              </a:rPr>
              <a:t>and Peripheral Nervous Systems </a:t>
            </a:r>
            <a:r>
              <a:rPr lang="en-US" sz="2000" b="1" dirty="0" smtClean="0">
                <a:solidFill>
                  <a:schemeClr val="bg1"/>
                </a:solidFill>
                <a:latin typeface="Comic Sans MS" pitchFamily="66" charset="0"/>
                <a:ea typeface="Calibri" pitchFamily="34" charset="0"/>
                <a:cs typeface="Microsoft Sans Serif" pitchFamily="34" charset="0"/>
              </a:rPr>
              <a:t/>
            </a:r>
            <a:br>
              <a:rPr lang="en-US" sz="2000" b="1" dirty="0" smtClean="0">
                <a:solidFill>
                  <a:schemeClr val="bg1"/>
                </a:solidFill>
                <a:latin typeface="Comic Sans MS" pitchFamily="66" charset="0"/>
                <a:ea typeface="Calibri" pitchFamily="34" charset="0"/>
                <a:cs typeface="Microsoft Sans Serif" pitchFamily="34" charset="0"/>
              </a:rPr>
            </a:br>
            <a:r>
              <a:rPr lang="en-US" sz="1600" b="1" dirty="0" smtClean="0">
                <a:solidFill>
                  <a:schemeClr val="bg1"/>
                </a:solidFill>
                <a:latin typeface="Comic Sans MS" pitchFamily="66" charset="0"/>
                <a:ea typeface="Calibri" pitchFamily="34" charset="0"/>
                <a:cs typeface="Microsoft Sans Serif" pitchFamily="34" charset="0"/>
              </a:rPr>
              <a:t/>
            </a:r>
            <a:br>
              <a:rPr lang="en-US" sz="1600" b="1" dirty="0" smtClean="0">
                <a:solidFill>
                  <a:schemeClr val="bg1"/>
                </a:solidFill>
                <a:latin typeface="Comic Sans MS" pitchFamily="66" charset="0"/>
                <a:ea typeface="Calibri" pitchFamily="34" charset="0"/>
                <a:cs typeface="Microsoft Sans Serif" pitchFamily="34" charset="0"/>
              </a:rPr>
            </a:br>
            <a:r>
              <a:rPr lang="en-US" sz="2000" b="1" dirty="0" smtClean="0">
                <a:solidFill>
                  <a:schemeClr val="bg1"/>
                </a:solidFill>
                <a:latin typeface="Comic Sans MS" pitchFamily="66" charset="0"/>
                <a:ea typeface="Calibri" pitchFamily="34" charset="0"/>
                <a:cs typeface="Microsoft Sans Serif" pitchFamily="34" charset="0"/>
              </a:rPr>
              <a:t>	</a:t>
            </a:r>
            <a:r>
              <a:rPr lang="en-US" sz="2000" dirty="0" smtClean="0">
                <a:solidFill>
                  <a:schemeClr val="bg1"/>
                </a:solidFill>
                <a:latin typeface="Comic Sans MS" pitchFamily="66" charset="0"/>
                <a:ea typeface="Calibri" pitchFamily="34" charset="0"/>
                <a:cs typeface="Microsoft Sans Serif" pitchFamily="34" charset="0"/>
              </a:rPr>
              <a:t>The </a:t>
            </a:r>
            <a:r>
              <a:rPr lang="en-US" sz="2000" dirty="0" smtClean="0">
                <a:solidFill>
                  <a:schemeClr val="bg1"/>
                </a:solidFill>
                <a:latin typeface="Comic Sans MS" pitchFamily="66" charset="0"/>
                <a:ea typeface="Calibri" pitchFamily="34" charset="0"/>
                <a:cs typeface="Microsoft Sans Serif" pitchFamily="34" charset="0"/>
              </a:rPr>
              <a:t>overall structure of the body’s system of </a:t>
            </a:r>
            <a:r>
              <a:rPr lang="en-US" sz="2000" dirty="0" smtClean="0">
                <a:solidFill>
                  <a:schemeClr val="bg1"/>
                </a:solidFill>
                <a:latin typeface="Comic Sans MS" pitchFamily="66" charset="0"/>
                <a:ea typeface="Calibri" pitchFamily="34" charset="0"/>
                <a:cs typeface="Microsoft Sans Serif" pitchFamily="34" charset="0"/>
              </a:rPr>
              <a:t/>
            </a:r>
            <a:br>
              <a:rPr lang="en-US" sz="2000" dirty="0" smtClean="0">
                <a:solidFill>
                  <a:schemeClr val="bg1"/>
                </a:solidFill>
                <a:latin typeface="Comic Sans MS" pitchFamily="66" charset="0"/>
                <a:ea typeface="Calibri" pitchFamily="34" charset="0"/>
                <a:cs typeface="Microsoft Sans Serif" pitchFamily="34" charset="0"/>
              </a:rPr>
            </a:br>
            <a:r>
              <a:rPr lang="en-US" sz="2000" dirty="0" smtClean="0">
                <a:solidFill>
                  <a:schemeClr val="bg1"/>
                </a:solidFill>
                <a:latin typeface="Comic Sans MS" pitchFamily="66" charset="0"/>
                <a:ea typeface="Calibri" pitchFamily="34" charset="0"/>
                <a:cs typeface="Microsoft Sans Serif" pitchFamily="34" charset="0"/>
              </a:rPr>
              <a:t>nerves </a:t>
            </a:r>
            <a:r>
              <a:rPr lang="en-US" sz="2000" dirty="0" smtClean="0">
                <a:solidFill>
                  <a:schemeClr val="bg1"/>
                </a:solidFill>
                <a:latin typeface="Comic Sans MS" pitchFamily="66" charset="0"/>
                <a:ea typeface="Calibri" pitchFamily="34" charset="0"/>
                <a:cs typeface="Microsoft Sans Serif" pitchFamily="34" charset="0"/>
              </a:rPr>
              <a:t>is </a:t>
            </a:r>
            <a:r>
              <a:rPr lang="en-US" sz="2000" dirty="0" smtClean="0">
                <a:solidFill>
                  <a:schemeClr val="bg1"/>
                </a:solidFill>
                <a:latin typeface="Comic Sans MS" pitchFamily="66" charset="0"/>
                <a:ea typeface="Calibri" pitchFamily="34" charset="0"/>
                <a:cs typeface="Microsoft Sans Serif" pitchFamily="34" charset="0"/>
              </a:rPr>
              <a:t>divided </a:t>
            </a:r>
            <a:r>
              <a:rPr lang="en-US" sz="2000" dirty="0" smtClean="0">
                <a:solidFill>
                  <a:schemeClr val="bg1"/>
                </a:solidFill>
                <a:latin typeface="Comic Sans MS" pitchFamily="66" charset="0"/>
                <a:ea typeface="Calibri" pitchFamily="34" charset="0"/>
                <a:cs typeface="Microsoft Sans Serif" pitchFamily="34" charset="0"/>
              </a:rPr>
              <a:t>into parts and is based largely </a:t>
            </a:r>
            <a:r>
              <a:rPr lang="en-US" sz="2000" dirty="0" smtClean="0">
                <a:solidFill>
                  <a:schemeClr val="bg1"/>
                </a:solidFill>
                <a:latin typeface="Comic Sans MS" pitchFamily="66" charset="0"/>
                <a:ea typeface="Calibri" pitchFamily="34" charset="0"/>
                <a:cs typeface="Microsoft Sans Serif" pitchFamily="34" charset="0"/>
              </a:rPr>
              <a:t/>
            </a:r>
            <a:br>
              <a:rPr lang="en-US" sz="2000" dirty="0" smtClean="0">
                <a:solidFill>
                  <a:schemeClr val="bg1"/>
                </a:solidFill>
                <a:latin typeface="Comic Sans MS" pitchFamily="66" charset="0"/>
                <a:ea typeface="Calibri" pitchFamily="34" charset="0"/>
                <a:cs typeface="Microsoft Sans Serif" pitchFamily="34" charset="0"/>
              </a:rPr>
            </a:br>
            <a:r>
              <a:rPr lang="en-US" sz="2000" dirty="0" smtClean="0">
                <a:solidFill>
                  <a:schemeClr val="bg1"/>
                </a:solidFill>
                <a:latin typeface="Comic Sans MS" pitchFamily="66" charset="0"/>
                <a:ea typeface="Calibri" pitchFamily="34" charset="0"/>
                <a:cs typeface="Microsoft Sans Serif" pitchFamily="34" charset="0"/>
              </a:rPr>
              <a:t>on </a:t>
            </a:r>
            <a:r>
              <a:rPr lang="en-US" sz="2000" dirty="0" smtClean="0">
                <a:solidFill>
                  <a:schemeClr val="bg1"/>
                </a:solidFill>
                <a:latin typeface="Comic Sans MS" pitchFamily="66" charset="0"/>
                <a:ea typeface="Calibri" pitchFamily="34" charset="0"/>
                <a:cs typeface="Microsoft Sans Serif" pitchFamily="34" charset="0"/>
              </a:rPr>
              <a:t>where the nerves </a:t>
            </a:r>
            <a:r>
              <a:rPr lang="en-US" sz="2000" dirty="0" smtClean="0">
                <a:solidFill>
                  <a:schemeClr val="bg1"/>
                </a:solidFill>
                <a:latin typeface="Comic Sans MS" pitchFamily="66" charset="0"/>
                <a:ea typeface="Calibri" pitchFamily="34" charset="0"/>
                <a:cs typeface="Microsoft Sans Serif" pitchFamily="34" charset="0"/>
              </a:rPr>
              <a:t>are </a:t>
            </a:r>
            <a:r>
              <a:rPr lang="en-US" sz="2000" dirty="0" smtClean="0">
                <a:solidFill>
                  <a:schemeClr val="bg1"/>
                </a:solidFill>
                <a:latin typeface="Comic Sans MS" pitchFamily="66" charset="0"/>
                <a:ea typeface="Calibri" pitchFamily="34" charset="0"/>
                <a:cs typeface="Microsoft Sans Serif" pitchFamily="34" charset="0"/>
              </a:rPr>
              <a:t>located and what areas </a:t>
            </a:r>
            <a:r>
              <a:rPr lang="en-US" sz="2000" dirty="0" smtClean="0">
                <a:solidFill>
                  <a:schemeClr val="bg1"/>
                </a:solidFill>
                <a:latin typeface="Comic Sans MS" pitchFamily="66" charset="0"/>
                <a:ea typeface="Calibri" pitchFamily="34" charset="0"/>
                <a:cs typeface="Microsoft Sans Serif" pitchFamily="34" charset="0"/>
              </a:rPr>
              <a:t/>
            </a:r>
            <a:br>
              <a:rPr lang="en-US" sz="2000" dirty="0" smtClean="0">
                <a:solidFill>
                  <a:schemeClr val="bg1"/>
                </a:solidFill>
                <a:latin typeface="Comic Sans MS" pitchFamily="66" charset="0"/>
                <a:ea typeface="Calibri" pitchFamily="34" charset="0"/>
                <a:cs typeface="Microsoft Sans Serif" pitchFamily="34" charset="0"/>
              </a:rPr>
            </a:br>
            <a:r>
              <a:rPr lang="en-US" sz="2000" dirty="0" smtClean="0">
                <a:solidFill>
                  <a:schemeClr val="bg1"/>
                </a:solidFill>
                <a:latin typeface="Comic Sans MS" pitchFamily="66" charset="0"/>
                <a:ea typeface="Calibri" pitchFamily="34" charset="0"/>
                <a:cs typeface="Microsoft Sans Serif" pitchFamily="34" charset="0"/>
              </a:rPr>
              <a:t>of </a:t>
            </a:r>
            <a:r>
              <a:rPr lang="en-US" sz="2000" dirty="0" smtClean="0">
                <a:solidFill>
                  <a:schemeClr val="bg1"/>
                </a:solidFill>
                <a:latin typeface="Comic Sans MS" pitchFamily="66" charset="0"/>
                <a:ea typeface="Calibri" pitchFamily="34" charset="0"/>
                <a:cs typeface="Microsoft Sans Serif" pitchFamily="34" charset="0"/>
              </a:rPr>
              <a:t>the body are involved.  The </a:t>
            </a:r>
            <a:r>
              <a:rPr lang="en-US" sz="2000" dirty="0" smtClean="0">
                <a:solidFill>
                  <a:schemeClr val="bg1"/>
                </a:solidFill>
                <a:latin typeface="Comic Sans MS" pitchFamily="66" charset="0"/>
                <a:ea typeface="Calibri" pitchFamily="34" charset="0"/>
                <a:cs typeface="Microsoft Sans Serif" pitchFamily="34" charset="0"/>
              </a:rPr>
              <a:t>two </a:t>
            </a:r>
            <a:r>
              <a:rPr lang="en-US" sz="2000" dirty="0" smtClean="0">
                <a:solidFill>
                  <a:schemeClr val="bg1"/>
                </a:solidFill>
                <a:latin typeface="Comic Sans MS" pitchFamily="66" charset="0"/>
                <a:ea typeface="Calibri" pitchFamily="34" charset="0"/>
                <a:cs typeface="Microsoft Sans Serif" pitchFamily="34" charset="0"/>
              </a:rPr>
              <a:t>major divisions </a:t>
            </a:r>
            <a:r>
              <a:rPr lang="en-US" sz="2000" dirty="0" smtClean="0">
                <a:solidFill>
                  <a:schemeClr val="bg1"/>
                </a:solidFill>
                <a:latin typeface="Comic Sans MS" pitchFamily="66" charset="0"/>
                <a:ea typeface="Calibri" pitchFamily="34" charset="0"/>
                <a:cs typeface="Microsoft Sans Serif" pitchFamily="34" charset="0"/>
              </a:rPr>
              <a:t/>
            </a:r>
            <a:br>
              <a:rPr lang="en-US" sz="2000" dirty="0" smtClean="0">
                <a:solidFill>
                  <a:schemeClr val="bg1"/>
                </a:solidFill>
                <a:latin typeface="Comic Sans MS" pitchFamily="66" charset="0"/>
                <a:ea typeface="Calibri" pitchFamily="34" charset="0"/>
                <a:cs typeface="Microsoft Sans Serif" pitchFamily="34" charset="0"/>
              </a:rPr>
            </a:br>
            <a:r>
              <a:rPr lang="en-US" sz="2000" dirty="0" smtClean="0">
                <a:solidFill>
                  <a:schemeClr val="bg1"/>
                </a:solidFill>
                <a:latin typeface="Comic Sans MS" pitchFamily="66" charset="0"/>
                <a:ea typeface="Calibri" pitchFamily="34" charset="0"/>
                <a:cs typeface="Microsoft Sans Serif" pitchFamily="34" charset="0"/>
              </a:rPr>
              <a:t>are </a:t>
            </a:r>
            <a:r>
              <a:rPr lang="en-US" sz="2000" dirty="0" smtClean="0">
                <a:solidFill>
                  <a:schemeClr val="bg1"/>
                </a:solidFill>
                <a:latin typeface="Comic Sans MS" pitchFamily="66" charset="0"/>
                <a:ea typeface="Calibri" pitchFamily="34" charset="0"/>
                <a:cs typeface="Microsoft Sans Serif" pitchFamily="34" charset="0"/>
              </a:rPr>
              <a:t>the </a:t>
            </a:r>
            <a:r>
              <a:rPr lang="en-US" sz="2000" b="1" u="sng" dirty="0" smtClean="0">
                <a:solidFill>
                  <a:schemeClr val="bg1"/>
                </a:solidFill>
                <a:latin typeface="Comic Sans MS" pitchFamily="66" charset="0"/>
                <a:ea typeface="Calibri" pitchFamily="34" charset="0"/>
                <a:cs typeface="Microsoft Sans Serif" pitchFamily="34" charset="0"/>
              </a:rPr>
              <a:t>central</a:t>
            </a:r>
            <a:r>
              <a:rPr lang="en-US" sz="2000" dirty="0" smtClean="0">
                <a:solidFill>
                  <a:schemeClr val="bg1"/>
                </a:solidFill>
                <a:latin typeface="Comic Sans MS" pitchFamily="66" charset="0"/>
                <a:ea typeface="Calibri" pitchFamily="34" charset="0"/>
                <a:cs typeface="Microsoft Sans Serif" pitchFamily="34" charset="0"/>
              </a:rPr>
              <a:t> and </a:t>
            </a:r>
            <a:r>
              <a:rPr lang="en-US" sz="2000" b="1" u="sng" dirty="0" smtClean="0">
                <a:solidFill>
                  <a:schemeClr val="bg1"/>
                </a:solidFill>
                <a:latin typeface="Comic Sans MS" pitchFamily="66" charset="0"/>
                <a:ea typeface="Calibri" pitchFamily="34" charset="0"/>
                <a:cs typeface="Microsoft Sans Serif" pitchFamily="34" charset="0"/>
              </a:rPr>
              <a:t>peripheral</a:t>
            </a:r>
            <a:r>
              <a:rPr lang="en-US" sz="2000" dirty="0" smtClean="0">
                <a:solidFill>
                  <a:schemeClr val="bg1"/>
                </a:solidFill>
                <a:latin typeface="Comic Sans MS" pitchFamily="66" charset="0"/>
                <a:ea typeface="Calibri" pitchFamily="34" charset="0"/>
                <a:cs typeface="Microsoft Sans Serif" pitchFamily="34" charset="0"/>
              </a:rPr>
              <a:t> nervous </a:t>
            </a:r>
            <a:r>
              <a:rPr lang="en-US" sz="2000" dirty="0" smtClean="0">
                <a:solidFill>
                  <a:schemeClr val="bg1"/>
                </a:solidFill>
                <a:latin typeface="Comic Sans MS" pitchFamily="66" charset="0"/>
                <a:ea typeface="Calibri" pitchFamily="34" charset="0"/>
                <a:cs typeface="Microsoft Sans Serif" pitchFamily="34" charset="0"/>
              </a:rPr>
              <a:t>systems</a:t>
            </a:r>
            <a:r>
              <a:rPr lang="en-US" sz="2000" dirty="0" smtClean="0">
                <a:solidFill>
                  <a:schemeClr val="bg1"/>
                </a:solidFill>
                <a:latin typeface="Comic Sans MS" pitchFamily="66" charset="0"/>
                <a:ea typeface="Calibri" pitchFamily="34" charset="0"/>
                <a:cs typeface="Microsoft Sans Serif" pitchFamily="34" charset="0"/>
              </a:rPr>
              <a:t>. </a:t>
            </a:r>
            <a:endParaRPr lang="en-US" sz="2000" dirty="0" smtClean="0">
              <a:solidFill>
                <a:schemeClr val="bg1"/>
              </a:solidFill>
              <a:latin typeface="Comic Sans MS" pitchFamily="66" charset="0"/>
            </a:endParaRPr>
          </a:p>
          <a:p>
            <a:pPr lvl="0" eaLnBrk="0" fontAlgn="base" hangingPunct="0">
              <a:spcBef>
                <a:spcPct val="0"/>
              </a:spcBef>
              <a:spcAft>
                <a:spcPct val="0"/>
              </a:spcAft>
              <a:tabLst>
                <a:tab pos="457200" algn="l"/>
                <a:tab pos="685800" algn="l"/>
              </a:tabLst>
            </a:pPr>
            <a:r>
              <a:rPr lang="en-US" sz="2000" dirty="0" smtClean="0">
                <a:solidFill>
                  <a:schemeClr val="bg1"/>
                </a:solidFill>
                <a:latin typeface="Comic Sans MS" pitchFamily="66" charset="0"/>
                <a:ea typeface="Calibri" pitchFamily="34" charset="0"/>
                <a:cs typeface="Microsoft Sans Serif" pitchFamily="34" charset="0"/>
              </a:rPr>
              <a:t/>
            </a:r>
            <a:br>
              <a:rPr lang="en-US" sz="2000" dirty="0" smtClean="0">
                <a:solidFill>
                  <a:schemeClr val="bg1"/>
                </a:solidFill>
                <a:latin typeface="Comic Sans MS" pitchFamily="66" charset="0"/>
                <a:ea typeface="Calibri" pitchFamily="34" charset="0"/>
                <a:cs typeface="Microsoft Sans Serif" pitchFamily="34" charset="0"/>
              </a:rPr>
            </a:br>
            <a:r>
              <a:rPr lang="en-US" sz="2200" b="1" dirty="0" smtClean="0">
                <a:solidFill>
                  <a:schemeClr val="bg1"/>
                </a:solidFill>
                <a:latin typeface="Comic Sans MS" pitchFamily="66" charset="0"/>
                <a:ea typeface="Calibri" pitchFamily="34" charset="0"/>
                <a:cs typeface="Microsoft Sans Serif" pitchFamily="34" charset="0"/>
              </a:rPr>
              <a:t>The Central Nervous System</a:t>
            </a:r>
            <a:r>
              <a:rPr lang="en-US" sz="2000" b="1" dirty="0" smtClean="0">
                <a:solidFill>
                  <a:schemeClr val="bg1"/>
                </a:solidFill>
                <a:latin typeface="Comic Sans MS" pitchFamily="66" charset="0"/>
                <a:ea typeface="Calibri" pitchFamily="34" charset="0"/>
                <a:cs typeface="Microsoft Sans Serif" pitchFamily="34" charset="0"/>
              </a:rPr>
              <a:t/>
            </a:r>
            <a:br>
              <a:rPr lang="en-US" sz="2000" b="1" dirty="0" smtClean="0">
                <a:solidFill>
                  <a:schemeClr val="bg1"/>
                </a:solidFill>
                <a:latin typeface="Comic Sans MS" pitchFamily="66" charset="0"/>
                <a:ea typeface="Calibri" pitchFamily="34" charset="0"/>
                <a:cs typeface="Microsoft Sans Serif" pitchFamily="34" charset="0"/>
              </a:rPr>
            </a:br>
            <a:r>
              <a:rPr lang="en-US" sz="2000" b="1" dirty="0" smtClean="0">
                <a:solidFill>
                  <a:schemeClr val="bg1"/>
                </a:solidFill>
                <a:latin typeface="Comic Sans MS" pitchFamily="66" charset="0"/>
                <a:ea typeface="Calibri" pitchFamily="34" charset="0"/>
                <a:cs typeface="Microsoft Sans Serif" pitchFamily="34" charset="0"/>
              </a:rPr>
              <a:t/>
            </a:r>
            <a:br>
              <a:rPr lang="en-US" sz="2000" b="1" dirty="0" smtClean="0">
                <a:solidFill>
                  <a:schemeClr val="bg1"/>
                </a:solidFill>
                <a:latin typeface="Comic Sans MS" pitchFamily="66" charset="0"/>
                <a:ea typeface="Calibri" pitchFamily="34" charset="0"/>
                <a:cs typeface="Microsoft Sans Serif" pitchFamily="34" charset="0"/>
              </a:rPr>
            </a:br>
            <a:r>
              <a:rPr lang="en-US" sz="2000" dirty="0" smtClean="0">
                <a:solidFill>
                  <a:schemeClr val="bg1"/>
                </a:solidFill>
                <a:latin typeface="Comic Sans MS" pitchFamily="66" charset="0"/>
                <a:ea typeface="Calibri" pitchFamily="34" charset="0"/>
                <a:cs typeface="Microsoft Sans Serif" pitchFamily="34" charset="0"/>
              </a:rPr>
              <a:t>	The </a:t>
            </a:r>
            <a:r>
              <a:rPr lang="en-US" sz="2000" b="1" u="sng" dirty="0" smtClean="0">
                <a:solidFill>
                  <a:schemeClr val="bg1"/>
                </a:solidFill>
                <a:latin typeface="Comic Sans MS" pitchFamily="66" charset="0"/>
                <a:ea typeface="Calibri" pitchFamily="34" charset="0"/>
                <a:cs typeface="Microsoft Sans Serif" pitchFamily="34" charset="0"/>
              </a:rPr>
              <a:t>brain</a:t>
            </a:r>
            <a:r>
              <a:rPr lang="en-US" sz="2000" dirty="0" smtClean="0">
                <a:solidFill>
                  <a:schemeClr val="bg1"/>
                </a:solidFill>
                <a:latin typeface="Comic Sans MS" pitchFamily="66" charset="0"/>
                <a:ea typeface="Calibri" pitchFamily="34" charset="0"/>
                <a:cs typeface="Microsoft Sans Serif" pitchFamily="34" charset="0"/>
              </a:rPr>
              <a:t> and </a:t>
            </a:r>
            <a:r>
              <a:rPr lang="en-US" sz="2000" b="1" u="sng" dirty="0" smtClean="0">
                <a:solidFill>
                  <a:schemeClr val="bg1"/>
                </a:solidFill>
                <a:latin typeface="Comic Sans MS" pitchFamily="66" charset="0"/>
                <a:ea typeface="Calibri" pitchFamily="34" charset="0"/>
                <a:cs typeface="Microsoft Sans Serif" pitchFamily="34" charset="0"/>
              </a:rPr>
              <a:t>spinal</a:t>
            </a:r>
            <a:r>
              <a:rPr lang="en-US" sz="2000" dirty="0" smtClean="0">
                <a:solidFill>
                  <a:schemeClr val="bg1"/>
                </a:solidFill>
                <a:latin typeface="Comic Sans MS" pitchFamily="66" charset="0"/>
                <a:ea typeface="Calibri" pitchFamily="34" charset="0"/>
                <a:cs typeface="Microsoft Sans Serif" pitchFamily="34" charset="0"/>
              </a:rPr>
              <a:t> </a:t>
            </a:r>
            <a:r>
              <a:rPr lang="en-US" sz="2000" b="1" u="sng" dirty="0" smtClean="0">
                <a:solidFill>
                  <a:schemeClr val="bg1"/>
                </a:solidFill>
                <a:latin typeface="Comic Sans MS" pitchFamily="66" charset="0"/>
                <a:ea typeface="Calibri" pitchFamily="34" charset="0"/>
                <a:cs typeface="Microsoft Sans Serif" pitchFamily="34" charset="0"/>
              </a:rPr>
              <a:t>cord</a:t>
            </a:r>
            <a:r>
              <a:rPr lang="en-US" sz="2000" dirty="0" smtClean="0">
                <a:solidFill>
                  <a:schemeClr val="bg1"/>
                </a:solidFill>
                <a:latin typeface="Comic Sans MS" pitchFamily="66" charset="0"/>
                <a:ea typeface="Calibri" pitchFamily="34" charset="0"/>
                <a:cs typeface="Microsoft Sans Serif" pitchFamily="34" charset="0"/>
              </a:rPr>
              <a:t> together make up </a:t>
            </a:r>
            <a:r>
              <a:rPr lang="en-US" sz="2000" dirty="0" smtClean="0">
                <a:solidFill>
                  <a:schemeClr val="bg1"/>
                </a:solidFill>
                <a:latin typeface="Comic Sans MS" pitchFamily="66" charset="0"/>
                <a:ea typeface="Calibri" pitchFamily="34" charset="0"/>
                <a:cs typeface="Microsoft Sans Serif" pitchFamily="34" charset="0"/>
              </a:rPr>
              <a:t/>
            </a:r>
            <a:br>
              <a:rPr lang="en-US" sz="2000" dirty="0" smtClean="0">
                <a:solidFill>
                  <a:schemeClr val="bg1"/>
                </a:solidFill>
                <a:latin typeface="Comic Sans MS" pitchFamily="66" charset="0"/>
                <a:ea typeface="Calibri" pitchFamily="34" charset="0"/>
                <a:cs typeface="Microsoft Sans Serif" pitchFamily="34" charset="0"/>
              </a:rPr>
            </a:br>
            <a:r>
              <a:rPr lang="en-US" sz="2000" dirty="0" smtClean="0">
                <a:solidFill>
                  <a:schemeClr val="bg1"/>
                </a:solidFill>
                <a:latin typeface="Comic Sans MS" pitchFamily="66" charset="0"/>
                <a:ea typeface="Calibri" pitchFamily="34" charset="0"/>
                <a:cs typeface="Microsoft Sans Serif" pitchFamily="34" charset="0"/>
              </a:rPr>
              <a:t>the central nervous </a:t>
            </a:r>
            <a:r>
              <a:rPr lang="en-US" sz="2000" dirty="0" smtClean="0">
                <a:solidFill>
                  <a:schemeClr val="bg1"/>
                </a:solidFill>
                <a:latin typeface="Comic Sans MS" pitchFamily="66" charset="0"/>
                <a:ea typeface="Calibri" pitchFamily="34" charset="0"/>
                <a:cs typeface="Microsoft Sans Serif" pitchFamily="34" charset="0"/>
              </a:rPr>
              <a:t>system.  </a:t>
            </a:r>
            <a:endParaRPr lang="en-US" sz="2000" dirty="0" smtClean="0">
              <a:solidFill>
                <a:schemeClr val="bg1"/>
              </a:solidFill>
              <a:latin typeface="Comic Sans MS" pitchFamily="66" charset="0"/>
            </a:endParaRPr>
          </a:p>
          <a:p>
            <a:pPr lvl="0" eaLnBrk="0" fontAlgn="base" hangingPunct="0">
              <a:spcBef>
                <a:spcPct val="0"/>
              </a:spcBef>
              <a:spcAft>
                <a:spcPct val="0"/>
              </a:spcAft>
              <a:tabLst>
                <a:tab pos="457200" algn="l"/>
                <a:tab pos="685800" algn="l"/>
              </a:tabLst>
            </a:pPr>
            <a:r>
              <a:rPr lang="en-US" sz="2000" dirty="0" smtClean="0">
                <a:solidFill>
                  <a:schemeClr val="bg1"/>
                </a:solidFill>
                <a:latin typeface="Comic Sans MS" pitchFamily="66" charset="0"/>
                <a:ea typeface="Calibri" pitchFamily="34" charset="0"/>
                <a:cs typeface="Microsoft Sans Serif" pitchFamily="34" charset="0"/>
              </a:rPr>
              <a:t/>
            </a:r>
            <a:br>
              <a:rPr lang="en-US" sz="2000" dirty="0" smtClean="0">
                <a:solidFill>
                  <a:schemeClr val="bg1"/>
                </a:solidFill>
                <a:latin typeface="Comic Sans MS" pitchFamily="66" charset="0"/>
                <a:ea typeface="Calibri" pitchFamily="34" charset="0"/>
                <a:cs typeface="Microsoft Sans Serif" pitchFamily="34" charset="0"/>
              </a:rPr>
            </a:br>
            <a:r>
              <a:rPr lang="en-US" sz="2000" dirty="0" smtClean="0">
                <a:solidFill>
                  <a:schemeClr val="bg1"/>
                </a:solidFill>
                <a:latin typeface="Comic Sans MS" pitchFamily="66" charset="0"/>
                <a:ea typeface="Calibri" pitchFamily="34" charset="0"/>
                <a:cs typeface="Microsoft Sans Serif" pitchFamily="34" charset="0"/>
              </a:rPr>
              <a:t>	The </a:t>
            </a:r>
            <a:r>
              <a:rPr lang="en-US" sz="2000" dirty="0" smtClean="0">
                <a:solidFill>
                  <a:schemeClr val="bg1"/>
                </a:solidFill>
                <a:latin typeface="Comic Sans MS" pitchFamily="66" charset="0"/>
                <a:ea typeface="Calibri" pitchFamily="34" charset="0"/>
                <a:cs typeface="Microsoft Sans Serif" pitchFamily="34" charset="0"/>
              </a:rPr>
              <a:t>spinal cord is part of the body that </a:t>
            </a:r>
            <a:r>
              <a:rPr lang="en-US" sz="2000" dirty="0" smtClean="0">
                <a:solidFill>
                  <a:schemeClr val="bg1"/>
                </a:solidFill>
                <a:latin typeface="Comic Sans MS" pitchFamily="66" charset="0"/>
                <a:ea typeface="Calibri" pitchFamily="34" charset="0"/>
                <a:cs typeface="Microsoft Sans Serif" pitchFamily="34" charset="0"/>
              </a:rPr>
              <a:t/>
            </a:r>
            <a:br>
              <a:rPr lang="en-US" sz="2000" dirty="0" smtClean="0">
                <a:solidFill>
                  <a:schemeClr val="bg1"/>
                </a:solidFill>
                <a:latin typeface="Comic Sans MS" pitchFamily="66" charset="0"/>
                <a:ea typeface="Calibri" pitchFamily="34" charset="0"/>
                <a:cs typeface="Microsoft Sans Serif" pitchFamily="34" charset="0"/>
              </a:rPr>
            </a:br>
            <a:r>
              <a:rPr lang="en-US" sz="2000" dirty="0" smtClean="0">
                <a:solidFill>
                  <a:schemeClr val="bg1"/>
                </a:solidFill>
                <a:latin typeface="Comic Sans MS" pitchFamily="66" charset="0"/>
                <a:ea typeface="Calibri" pitchFamily="34" charset="0"/>
                <a:cs typeface="Microsoft Sans Serif" pitchFamily="34" charset="0"/>
              </a:rPr>
              <a:t>	functions </a:t>
            </a:r>
            <a:r>
              <a:rPr lang="en-US" sz="2000" dirty="0" smtClean="0">
                <a:solidFill>
                  <a:schemeClr val="bg1"/>
                </a:solidFill>
                <a:latin typeface="Comic Sans MS" pitchFamily="66" charset="0"/>
                <a:ea typeface="Calibri" pitchFamily="34" charset="0"/>
                <a:cs typeface="Microsoft Sans Serif" pitchFamily="34" charset="0"/>
              </a:rPr>
              <a:t>as </a:t>
            </a:r>
            <a:r>
              <a:rPr lang="en-US" sz="2000" dirty="0" smtClean="0">
                <a:solidFill>
                  <a:schemeClr val="bg1"/>
                </a:solidFill>
                <a:latin typeface="Comic Sans MS" pitchFamily="66" charset="0"/>
                <a:ea typeface="Calibri" pitchFamily="34" charset="0"/>
                <a:cs typeface="Microsoft Sans Serif" pitchFamily="34" charset="0"/>
              </a:rPr>
              <a:t>an automatic </a:t>
            </a:r>
            <a:r>
              <a:rPr lang="en-US" sz="2000" dirty="0" smtClean="0">
                <a:solidFill>
                  <a:schemeClr val="bg1"/>
                </a:solidFill>
                <a:latin typeface="Comic Sans MS" pitchFamily="66" charset="0"/>
                <a:ea typeface="Calibri" pitchFamily="34" charset="0"/>
                <a:cs typeface="Microsoft Sans Serif" pitchFamily="34" charset="0"/>
              </a:rPr>
              <a:t>“brain” in its own </a:t>
            </a:r>
            <a:r>
              <a:rPr lang="en-US" sz="2000" dirty="0" smtClean="0">
                <a:solidFill>
                  <a:schemeClr val="bg1"/>
                </a:solidFill>
                <a:latin typeface="Comic Sans MS" pitchFamily="66" charset="0"/>
                <a:ea typeface="Calibri" pitchFamily="34" charset="0"/>
                <a:cs typeface="Microsoft Sans Serif" pitchFamily="34" charset="0"/>
              </a:rPr>
              <a:t/>
            </a:r>
            <a:br>
              <a:rPr lang="en-US" sz="2000" dirty="0" smtClean="0">
                <a:solidFill>
                  <a:schemeClr val="bg1"/>
                </a:solidFill>
                <a:latin typeface="Comic Sans MS" pitchFamily="66" charset="0"/>
                <a:ea typeface="Calibri" pitchFamily="34" charset="0"/>
                <a:cs typeface="Microsoft Sans Serif" pitchFamily="34" charset="0"/>
              </a:rPr>
            </a:br>
            <a:r>
              <a:rPr lang="en-US" sz="2000" dirty="0" smtClean="0">
                <a:solidFill>
                  <a:schemeClr val="bg1"/>
                </a:solidFill>
                <a:latin typeface="Comic Sans MS" pitchFamily="66" charset="0"/>
                <a:ea typeface="Calibri" pitchFamily="34" charset="0"/>
                <a:cs typeface="Microsoft Sans Serif" pitchFamily="34" charset="0"/>
              </a:rPr>
              <a:t>	right</a:t>
            </a:r>
            <a:r>
              <a:rPr lang="en-US" sz="2000" dirty="0" smtClean="0">
                <a:solidFill>
                  <a:schemeClr val="bg1"/>
                </a:solidFill>
                <a:latin typeface="Comic Sans MS" pitchFamily="66" charset="0"/>
                <a:ea typeface="Calibri" pitchFamily="34" charset="0"/>
                <a:cs typeface="Microsoft Sans Serif" pitchFamily="34" charset="0"/>
              </a:rPr>
              <a:t>.  It serves to relay </a:t>
            </a:r>
            <a:r>
              <a:rPr lang="en-US" sz="2000" dirty="0" smtClean="0">
                <a:solidFill>
                  <a:schemeClr val="bg1"/>
                </a:solidFill>
                <a:latin typeface="Comic Sans MS" pitchFamily="66" charset="0"/>
                <a:ea typeface="Calibri" pitchFamily="34" charset="0"/>
                <a:cs typeface="Microsoft Sans Serif" pitchFamily="34" charset="0"/>
              </a:rPr>
              <a:t>nerve </a:t>
            </a:r>
            <a:r>
              <a:rPr lang="en-US" sz="2000" dirty="0" smtClean="0">
                <a:solidFill>
                  <a:schemeClr val="bg1"/>
                </a:solidFill>
                <a:latin typeface="Comic Sans MS" pitchFamily="66" charset="0"/>
                <a:ea typeface="Calibri" pitchFamily="34" charset="0"/>
                <a:cs typeface="Microsoft Sans Serif" pitchFamily="34" charset="0"/>
              </a:rPr>
              <a:t>impulses from </a:t>
            </a:r>
            <a:r>
              <a:rPr lang="en-US" sz="2000" dirty="0" smtClean="0">
                <a:solidFill>
                  <a:schemeClr val="bg1"/>
                </a:solidFill>
                <a:latin typeface="Comic Sans MS" pitchFamily="66" charset="0"/>
                <a:ea typeface="Calibri" pitchFamily="34" charset="0"/>
                <a:cs typeface="Microsoft Sans Serif" pitchFamily="34" charset="0"/>
              </a:rPr>
              <a:t/>
            </a:r>
            <a:br>
              <a:rPr lang="en-US" sz="2000" dirty="0" smtClean="0">
                <a:solidFill>
                  <a:schemeClr val="bg1"/>
                </a:solidFill>
                <a:latin typeface="Comic Sans MS" pitchFamily="66" charset="0"/>
                <a:ea typeface="Calibri" pitchFamily="34" charset="0"/>
                <a:cs typeface="Microsoft Sans Serif" pitchFamily="34" charset="0"/>
              </a:rPr>
            </a:br>
            <a:r>
              <a:rPr lang="en-US" sz="2000" dirty="0" smtClean="0">
                <a:solidFill>
                  <a:schemeClr val="bg1"/>
                </a:solidFill>
                <a:latin typeface="Comic Sans MS" pitchFamily="66" charset="0"/>
                <a:ea typeface="Calibri" pitchFamily="34" charset="0"/>
                <a:cs typeface="Microsoft Sans Serif" pitchFamily="34" charset="0"/>
              </a:rPr>
              <a:t>	the </a:t>
            </a:r>
            <a:r>
              <a:rPr lang="en-US" sz="2000" b="1" u="sng" dirty="0" smtClean="0">
                <a:solidFill>
                  <a:schemeClr val="bg1"/>
                </a:solidFill>
                <a:latin typeface="Comic Sans MS" pitchFamily="66" charset="0"/>
                <a:ea typeface="Calibri" pitchFamily="34" charset="0"/>
                <a:cs typeface="Microsoft Sans Serif" pitchFamily="34" charset="0"/>
              </a:rPr>
              <a:t>brain</a:t>
            </a:r>
            <a:r>
              <a:rPr lang="en-US" sz="2000" dirty="0" smtClean="0">
                <a:solidFill>
                  <a:schemeClr val="bg1"/>
                </a:solidFill>
                <a:latin typeface="Comic Sans MS" pitchFamily="66" charset="0"/>
                <a:ea typeface="Calibri" pitchFamily="34" charset="0"/>
                <a:cs typeface="Microsoft Sans Serif" pitchFamily="34" charset="0"/>
              </a:rPr>
              <a:t> to the </a:t>
            </a:r>
            <a:r>
              <a:rPr lang="en-US" sz="2000" b="1" u="sng" dirty="0" smtClean="0">
                <a:solidFill>
                  <a:schemeClr val="bg1"/>
                </a:solidFill>
                <a:latin typeface="Comic Sans MS" pitchFamily="66" charset="0"/>
                <a:ea typeface="Calibri" pitchFamily="34" charset="0"/>
                <a:cs typeface="Microsoft Sans Serif" pitchFamily="34" charset="0"/>
              </a:rPr>
              <a:t>body</a:t>
            </a:r>
            <a:r>
              <a:rPr lang="en-US" sz="2000" dirty="0" smtClean="0">
                <a:solidFill>
                  <a:schemeClr val="bg1"/>
                </a:solidFill>
                <a:latin typeface="Comic Sans MS" pitchFamily="66" charset="0"/>
                <a:ea typeface="Calibri" pitchFamily="34" charset="0"/>
                <a:cs typeface="Microsoft Sans Serif" pitchFamily="34" charset="0"/>
              </a:rPr>
              <a:t>, as well as </a:t>
            </a:r>
            <a:r>
              <a:rPr lang="en-US" sz="2000" dirty="0" smtClean="0">
                <a:solidFill>
                  <a:schemeClr val="bg1"/>
                </a:solidFill>
                <a:latin typeface="Comic Sans MS" pitchFamily="66" charset="0"/>
                <a:ea typeface="Calibri" pitchFamily="34" charset="0"/>
                <a:cs typeface="Microsoft Sans Serif" pitchFamily="34" charset="0"/>
              </a:rPr>
              <a:t>from </a:t>
            </a:r>
            <a:r>
              <a:rPr lang="en-US" sz="2000" dirty="0" smtClean="0">
                <a:solidFill>
                  <a:schemeClr val="bg1"/>
                </a:solidFill>
                <a:latin typeface="Comic Sans MS" pitchFamily="66" charset="0"/>
                <a:ea typeface="Calibri" pitchFamily="34" charset="0"/>
                <a:cs typeface="Microsoft Sans Serif" pitchFamily="34" charset="0"/>
              </a:rPr>
              <a:t>the </a:t>
            </a:r>
            <a:r>
              <a:rPr lang="en-US" sz="2000" dirty="0" smtClean="0">
                <a:solidFill>
                  <a:schemeClr val="bg1"/>
                </a:solidFill>
                <a:latin typeface="Comic Sans MS" pitchFamily="66" charset="0"/>
                <a:ea typeface="Calibri" pitchFamily="34" charset="0"/>
                <a:cs typeface="Microsoft Sans Serif" pitchFamily="34" charset="0"/>
              </a:rPr>
              <a:t/>
            </a:r>
            <a:br>
              <a:rPr lang="en-US" sz="2000" dirty="0" smtClean="0">
                <a:solidFill>
                  <a:schemeClr val="bg1"/>
                </a:solidFill>
                <a:latin typeface="Comic Sans MS" pitchFamily="66" charset="0"/>
                <a:ea typeface="Calibri" pitchFamily="34" charset="0"/>
                <a:cs typeface="Microsoft Sans Serif" pitchFamily="34" charset="0"/>
              </a:rPr>
            </a:br>
            <a:r>
              <a:rPr lang="en-US" sz="2000" dirty="0" smtClean="0">
                <a:solidFill>
                  <a:schemeClr val="bg1"/>
                </a:solidFill>
                <a:latin typeface="Comic Sans MS" pitchFamily="66" charset="0"/>
                <a:ea typeface="Calibri" pitchFamily="34" charset="0"/>
                <a:cs typeface="Microsoft Sans Serif" pitchFamily="34" charset="0"/>
              </a:rPr>
              <a:t>	</a:t>
            </a:r>
            <a:r>
              <a:rPr lang="en-US" sz="2000" b="1" u="sng" dirty="0" smtClean="0">
                <a:solidFill>
                  <a:schemeClr val="bg1"/>
                </a:solidFill>
                <a:latin typeface="Comic Sans MS" pitchFamily="66" charset="0"/>
                <a:ea typeface="Calibri" pitchFamily="34" charset="0"/>
                <a:cs typeface="Microsoft Sans Serif" pitchFamily="34" charset="0"/>
              </a:rPr>
              <a:t>body</a:t>
            </a:r>
            <a:r>
              <a:rPr lang="en-US" sz="2000" dirty="0" smtClean="0">
                <a:solidFill>
                  <a:schemeClr val="bg1"/>
                </a:solidFill>
                <a:latin typeface="Comic Sans MS" pitchFamily="66" charset="0"/>
                <a:ea typeface="Calibri" pitchFamily="34" charset="0"/>
                <a:cs typeface="Microsoft Sans Serif" pitchFamily="34" charset="0"/>
              </a:rPr>
              <a:t> </a:t>
            </a:r>
            <a:r>
              <a:rPr lang="en-US" sz="2000" dirty="0" smtClean="0">
                <a:solidFill>
                  <a:schemeClr val="bg1"/>
                </a:solidFill>
                <a:latin typeface="Comic Sans MS" pitchFamily="66" charset="0"/>
                <a:ea typeface="Calibri" pitchFamily="34" charset="0"/>
                <a:cs typeface="Microsoft Sans Serif" pitchFamily="34" charset="0"/>
              </a:rPr>
              <a:t>to the </a:t>
            </a:r>
            <a:r>
              <a:rPr lang="en-US" sz="2000" b="1" u="sng" dirty="0" smtClean="0">
                <a:solidFill>
                  <a:schemeClr val="bg1"/>
                </a:solidFill>
                <a:latin typeface="Comic Sans MS" pitchFamily="66" charset="0"/>
                <a:ea typeface="Calibri" pitchFamily="34" charset="0"/>
                <a:cs typeface="Microsoft Sans Serif" pitchFamily="34" charset="0"/>
              </a:rPr>
              <a:t>brain</a:t>
            </a:r>
            <a:r>
              <a:rPr lang="en-US" sz="2000" dirty="0" smtClean="0">
                <a:solidFill>
                  <a:schemeClr val="bg1"/>
                </a:solidFill>
                <a:latin typeface="Comic Sans MS" pitchFamily="66" charset="0"/>
                <a:ea typeface="Calibri" pitchFamily="34" charset="0"/>
                <a:cs typeface="Microsoft Sans Serif" pitchFamily="34" charset="0"/>
              </a:rPr>
              <a:t>.  All of these impulses </a:t>
            </a:r>
            <a:r>
              <a:rPr lang="en-US" sz="2000" dirty="0" smtClean="0">
                <a:solidFill>
                  <a:schemeClr val="bg1"/>
                </a:solidFill>
                <a:latin typeface="Comic Sans MS" pitchFamily="66" charset="0"/>
                <a:ea typeface="Calibri" pitchFamily="34" charset="0"/>
                <a:cs typeface="Microsoft Sans Serif" pitchFamily="34" charset="0"/>
              </a:rPr>
              <a:t/>
            </a:r>
            <a:br>
              <a:rPr lang="en-US" sz="2000" dirty="0" smtClean="0">
                <a:solidFill>
                  <a:schemeClr val="bg1"/>
                </a:solidFill>
                <a:latin typeface="Comic Sans MS" pitchFamily="66" charset="0"/>
                <a:ea typeface="Calibri" pitchFamily="34" charset="0"/>
                <a:cs typeface="Microsoft Sans Serif" pitchFamily="34" charset="0"/>
              </a:rPr>
            </a:br>
            <a:r>
              <a:rPr lang="en-US" sz="2000" dirty="0" smtClean="0">
                <a:solidFill>
                  <a:schemeClr val="bg1"/>
                </a:solidFill>
                <a:latin typeface="Comic Sans MS" pitchFamily="66" charset="0"/>
                <a:ea typeface="Calibri" pitchFamily="34" charset="0"/>
                <a:cs typeface="Microsoft Sans Serif" pitchFamily="34" charset="0"/>
              </a:rPr>
              <a:t>	must  enter </a:t>
            </a:r>
            <a:r>
              <a:rPr lang="en-US" sz="2000" dirty="0" smtClean="0">
                <a:solidFill>
                  <a:schemeClr val="bg1"/>
                </a:solidFill>
                <a:latin typeface="Comic Sans MS" pitchFamily="66" charset="0"/>
                <a:ea typeface="Calibri" pitchFamily="34" charset="0"/>
                <a:cs typeface="Microsoft Sans Serif" pitchFamily="34" charset="0"/>
              </a:rPr>
              <a:t>and leave through the spinal cord.  </a:t>
            </a:r>
            <a:endParaRPr lang="en-US" sz="2000" dirty="0" smtClean="0">
              <a:solidFill>
                <a:schemeClr val="bg1"/>
              </a:solidFill>
              <a:latin typeface="Comic Sans MS" pitchFamily="66"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6145" name="Rectangle 1"/>
          <p:cNvSpPr>
            <a:spLocks noChangeArrowheads="1"/>
          </p:cNvSpPr>
          <p:nvPr/>
        </p:nvSpPr>
        <p:spPr bwMode="auto">
          <a:xfrm>
            <a:off x="304800" y="76200"/>
            <a:ext cx="8534400"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685800" algn="l"/>
              </a:tabLst>
            </a:pPr>
            <a:r>
              <a:rPr kumimoji="0" lang="en-US" sz="2000" i="0"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	</a:t>
            </a:r>
            <a:r>
              <a:rPr kumimoji="0" lang="en-US" sz="2000" b="1" i="0" u="sng"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Reflexes</a:t>
            </a:r>
            <a:r>
              <a:rPr kumimoji="0" lang="en-US" sz="20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 are automatic behaviors involving body movement that are activated in the spinal cord </a:t>
            </a:r>
            <a:r>
              <a:rPr kumimoji="0" lang="en-US" sz="2000" b="1"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without</a:t>
            </a:r>
            <a:r>
              <a:rPr kumimoji="0" lang="en-US" sz="20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 use of the brain.</a:t>
            </a:r>
          </a:p>
          <a:p>
            <a:pPr marL="0" marR="0" lvl="0" indent="0" algn="l" defTabSz="914400" rtl="0" eaLnBrk="1" fontAlgn="base" latinLnBrk="0" hangingPunct="1">
              <a:lnSpc>
                <a:spcPct val="100000"/>
              </a:lnSpc>
              <a:spcBef>
                <a:spcPct val="0"/>
              </a:spcBef>
              <a:spcAft>
                <a:spcPct val="0"/>
              </a:spcAft>
              <a:buClrTx/>
              <a:buSzTx/>
              <a:buFontTx/>
              <a:buNone/>
              <a:tabLst>
                <a:tab pos="457200" algn="l"/>
                <a:tab pos="685800" algn="l"/>
              </a:tabLst>
            </a:pPr>
            <a:endParaRPr kumimoji="0" lang="en-US" sz="2000" b="0" i="0" u="none" strike="noStrike" cap="none" normalizeH="0" baseline="0" dirty="0" smtClean="0">
              <a:ln>
                <a:noFill/>
              </a:ln>
              <a:solidFill>
                <a:schemeClr val="bg1"/>
              </a:solidFill>
              <a:effectLst/>
              <a:latin typeface="Comic Sans MS"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685800" algn="l"/>
              </a:tabLst>
            </a:pPr>
            <a:r>
              <a:rPr kumimoji="0" lang="en-US" sz="2000" b="0" i="1"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		example:  You are about to hit another car, but before you 		know it, you have swerved and missed it.  In situations such as 	this, the brain does not act, but the spinal cord does.  The spinal 	neurons in the spinal cord are </a:t>
            </a:r>
            <a:r>
              <a:rPr kumimoji="0" lang="en-US" sz="2000" b="1" i="1" u="sng"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short</a:t>
            </a:r>
            <a:r>
              <a:rPr kumimoji="0" lang="en-US" sz="2000" b="0" i="1"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 </a:t>
            </a:r>
            <a:r>
              <a:rPr kumimoji="0" lang="en-US" sz="2000" b="1" i="1" u="sng"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direct</a:t>
            </a:r>
            <a:r>
              <a:rPr kumimoji="0" lang="en-US" sz="2000" b="0" i="1"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 and very 	</a:t>
            </a:r>
            <a:r>
              <a:rPr kumimoji="0" lang="en-US" sz="2000" b="1" i="1" u="sng"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powerful</a:t>
            </a:r>
            <a:r>
              <a:rPr kumimoji="0" lang="en-US" sz="2000" b="0" i="1"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 thus allowing for quicker reaction time in emergency 	situations.  Spinal neurons have very </a:t>
            </a:r>
            <a:r>
              <a:rPr kumimoji="0" lang="en-US" sz="2000" b="1" i="1" u="sng"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few</a:t>
            </a:r>
            <a:r>
              <a:rPr kumimoji="0" lang="en-US" sz="2000" b="0" i="1"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 synapses to slow 	them down, but have just enough to send a quick message to 	the brain about what happened.  </a:t>
            </a:r>
            <a:endParaRPr kumimoji="0" lang="en-US" sz="2000" b="0" i="0" u="none" strike="noStrike" cap="none" normalizeH="0" baseline="0" dirty="0" smtClean="0">
              <a:ln>
                <a:noFill/>
              </a:ln>
              <a:solidFill>
                <a:schemeClr val="bg1"/>
              </a:solidFill>
              <a:effectLst/>
              <a:latin typeface="Comic Sans MS"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685800" algn="l"/>
              </a:tabLst>
            </a:pPr>
            <a:r>
              <a:rPr kumimoji="0" lang="en-US" sz="2000" b="0" i="0" u="none" strike="noStrike" cap="none" normalizeH="0" baseline="0" dirty="0" smtClean="0">
                <a:ln>
                  <a:noFill/>
                </a:ln>
                <a:solidFill>
                  <a:schemeClr val="bg1"/>
                </a:solidFill>
                <a:effectLst/>
                <a:latin typeface="MS Reference Sans Serif" pitchFamily="34" charset="0"/>
                <a:ea typeface="Calibri" pitchFamily="34" charset="0"/>
                <a:cs typeface="Microsoft Sans Serif"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tab pos="457200" algn="l"/>
                <a:tab pos="685800" algn="l"/>
              </a:tabLst>
            </a:pPr>
            <a:r>
              <a:rPr kumimoji="0" lang="en-US" sz="2000" b="1" i="1"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In theory…</a:t>
            </a:r>
          </a:p>
          <a:p>
            <a:pPr marL="0" marR="0" lvl="0" indent="0" algn="l" defTabSz="914400" rtl="0" eaLnBrk="0" fontAlgn="base" latinLnBrk="0" hangingPunct="0">
              <a:lnSpc>
                <a:spcPct val="100000"/>
              </a:lnSpc>
              <a:spcBef>
                <a:spcPct val="0"/>
              </a:spcBef>
              <a:spcAft>
                <a:spcPct val="0"/>
              </a:spcAft>
              <a:buClrTx/>
              <a:buSzTx/>
              <a:buFontTx/>
              <a:buNone/>
              <a:tabLst>
                <a:tab pos="457200" algn="l"/>
                <a:tab pos="685800" algn="l"/>
              </a:tabLst>
            </a:pPr>
            <a:r>
              <a:rPr lang="en-US" sz="2000" dirty="0" smtClean="0">
                <a:solidFill>
                  <a:schemeClr val="bg1"/>
                </a:solidFill>
                <a:latin typeface="Comic Sans MS" pitchFamily="66" charset="0"/>
              </a:rPr>
              <a:t/>
            </a:r>
            <a:br>
              <a:rPr lang="en-US" sz="2000" dirty="0" smtClean="0">
                <a:solidFill>
                  <a:schemeClr val="bg1"/>
                </a:solidFill>
                <a:latin typeface="Comic Sans MS" pitchFamily="66" charset="0"/>
              </a:rPr>
            </a:br>
            <a:r>
              <a:rPr kumimoji="0" lang="en-US" sz="2000" b="0" i="1"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The spinal cord could operate by itself.  Experiments have been performed on frogs whose heads had been severed and its lower extremities still functioned for a short time afterward. </a:t>
            </a:r>
          </a:p>
          <a:p>
            <a:pPr marL="0" marR="0" lvl="0" indent="0" algn="l" defTabSz="914400" rtl="0" eaLnBrk="0" fontAlgn="base" latinLnBrk="0" hangingPunct="0">
              <a:lnSpc>
                <a:spcPct val="100000"/>
              </a:lnSpc>
              <a:spcBef>
                <a:spcPct val="0"/>
              </a:spcBef>
              <a:spcAft>
                <a:spcPct val="0"/>
              </a:spcAft>
              <a:buClrTx/>
              <a:buSzTx/>
              <a:buFontTx/>
              <a:buNone/>
              <a:tabLst>
                <a:tab pos="457200" algn="l"/>
                <a:tab pos="685800" algn="l"/>
              </a:tabLst>
            </a:pPr>
            <a:r>
              <a:rPr kumimoji="0" lang="en-US" sz="2000" b="0" i="1"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
            </a:r>
            <a:br>
              <a:rPr kumimoji="0" lang="en-US" sz="2000" b="0" i="1"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br>
            <a:r>
              <a:rPr kumimoji="0" lang="en-US" sz="2000" b="0" i="1"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However, in a truly gory experiment taking place in France many years ago, scientists tried talking to the heads of men who had just had them cut off in an execution.  The heads </a:t>
            </a:r>
            <a:r>
              <a:rPr kumimoji="0" lang="en-US" sz="2000" b="1" i="1" u="sng"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did</a:t>
            </a:r>
            <a:r>
              <a:rPr kumimoji="0" lang="en-US" sz="2000" b="0" i="1"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 </a:t>
            </a:r>
            <a:r>
              <a:rPr kumimoji="0" lang="en-US" sz="2000" b="1" i="1" u="sng"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not</a:t>
            </a:r>
            <a:r>
              <a:rPr kumimoji="0" lang="en-US" sz="2000" b="0" i="1"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 answer.  </a:t>
            </a:r>
            <a:r>
              <a:rPr kumimoji="0" lang="en-US" sz="2000" b="0" i="1"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sym typeface="Wingdings" pitchFamily="2" charset="2"/>
              </a:rPr>
              <a: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21" name="Rectangle 1"/>
          <p:cNvSpPr>
            <a:spLocks noChangeArrowheads="1"/>
          </p:cNvSpPr>
          <p:nvPr/>
        </p:nvSpPr>
        <p:spPr bwMode="auto">
          <a:xfrm>
            <a:off x="228600" y="228600"/>
            <a:ext cx="8686800" cy="62786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685800" algn="l"/>
              </a:tabLst>
            </a:pPr>
            <a:r>
              <a:rPr kumimoji="0" lang="en-US" sz="2200" b="1"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The Peripheral Nervous System</a:t>
            </a:r>
            <a:endParaRPr kumimoji="0" lang="en-US" sz="2200" b="0" i="0" u="none" strike="noStrike" cap="none" normalizeH="0" baseline="0" dirty="0" smtClean="0">
              <a:ln>
                <a:noFill/>
              </a:ln>
              <a:solidFill>
                <a:schemeClr val="bg1"/>
              </a:solidFill>
              <a:effectLst/>
              <a:latin typeface="Comic Sans MS"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685800" algn="l"/>
              </a:tabLst>
            </a:pPr>
            <a:r>
              <a:rPr kumimoji="0" lang="en-US" sz="20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	</a:t>
            </a:r>
            <a:br>
              <a:rPr kumimoji="0" lang="en-US" sz="20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br>
            <a:r>
              <a:rPr kumimoji="0" lang="en-US" sz="20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	Take away the </a:t>
            </a:r>
            <a:r>
              <a:rPr kumimoji="0" lang="en-US" sz="2000" b="1" i="0" u="sng"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brain</a:t>
            </a:r>
            <a:r>
              <a:rPr kumimoji="0" lang="en-US" sz="20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 and </a:t>
            </a:r>
            <a:r>
              <a:rPr kumimoji="0" lang="en-US" sz="2000" b="1" i="0" u="sng"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spinal</a:t>
            </a:r>
            <a:r>
              <a:rPr kumimoji="0" lang="en-US" sz="20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 </a:t>
            </a:r>
            <a:r>
              <a:rPr kumimoji="0" lang="en-US" sz="2000" b="1" i="0" u="sng"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cord</a:t>
            </a:r>
            <a:r>
              <a:rPr kumimoji="0" lang="en-US" sz="20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 and all remaining nerves in the body make up the Peripheral Nervous System.  The peripheral nervous system is further broken down into two parts: the </a:t>
            </a:r>
            <a:r>
              <a:rPr kumimoji="0" lang="en-US" sz="2000" b="1" i="0" u="sng"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Somatic</a:t>
            </a:r>
            <a:r>
              <a:rPr kumimoji="0" lang="en-US" sz="20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 </a:t>
            </a:r>
            <a:r>
              <a:rPr kumimoji="0" lang="en-US" sz="2000" b="1" i="0" u="sng"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Nervous</a:t>
            </a:r>
            <a:r>
              <a:rPr kumimoji="0" lang="en-US" sz="20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 </a:t>
            </a:r>
            <a:r>
              <a:rPr kumimoji="0" lang="en-US" sz="2000" b="1" i="0" u="sng"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System</a:t>
            </a:r>
            <a:r>
              <a:rPr kumimoji="0" lang="en-US" sz="20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 and </a:t>
            </a:r>
            <a:r>
              <a:rPr kumimoji="0" lang="en-US" sz="2000" b="1" i="0" u="sng"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Autonomic</a:t>
            </a:r>
            <a:r>
              <a:rPr kumimoji="0" lang="en-US" sz="20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 </a:t>
            </a:r>
            <a:r>
              <a:rPr kumimoji="0" lang="en-US" sz="2000" b="1" i="0" u="sng"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Nervous</a:t>
            </a:r>
            <a:r>
              <a:rPr kumimoji="0" lang="en-US" sz="20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 </a:t>
            </a:r>
            <a:r>
              <a:rPr kumimoji="0" lang="en-US" sz="2000" b="1" i="0" u="sng"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System</a:t>
            </a:r>
            <a:r>
              <a:rPr kumimoji="0" lang="en-US" sz="20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  </a:t>
            </a:r>
            <a:endParaRPr kumimoji="0" lang="en-US" sz="2000" b="0" i="0" u="none" strike="noStrike" cap="none" normalizeH="0" baseline="0" dirty="0" smtClean="0">
              <a:ln>
                <a:noFill/>
              </a:ln>
              <a:solidFill>
                <a:schemeClr val="bg1"/>
              </a:solidFill>
              <a:effectLst/>
              <a:latin typeface="Comic Sans MS"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685800" algn="l"/>
              </a:tabLst>
            </a:pPr>
            <a:r>
              <a:rPr kumimoji="0" lang="en-US" sz="20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	</a:t>
            </a:r>
            <a:br>
              <a:rPr kumimoji="0" lang="en-US" sz="20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br>
            <a:r>
              <a:rPr kumimoji="0" lang="en-US" sz="20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	</a:t>
            </a:r>
            <a:r>
              <a:rPr kumimoji="0" lang="en-US" sz="2000" b="1" i="1"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The Somatic Nervous System</a:t>
            </a:r>
            <a:endParaRPr kumimoji="0" lang="en-US" sz="2000" b="0" i="0" u="none" strike="noStrike" cap="none" normalizeH="0" baseline="0" dirty="0" smtClean="0">
              <a:ln>
                <a:noFill/>
              </a:ln>
              <a:solidFill>
                <a:schemeClr val="bg1"/>
              </a:solidFill>
              <a:effectLst/>
              <a:latin typeface="Comic Sans MS"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685800" algn="l"/>
              </a:tabLst>
            </a:pPr>
            <a:r>
              <a:rPr kumimoji="0" lang="en-US" sz="2000" b="1" i="0" u="sng"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
            </a:r>
            <a:br>
              <a:rPr kumimoji="0" lang="en-US" sz="2000" b="1" i="0" u="sng"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br>
            <a:r>
              <a:rPr kumimoji="0" lang="en-US" sz="2000" b="1" i="0"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		</a:t>
            </a:r>
            <a:r>
              <a:rPr kumimoji="0" lang="en-US" sz="2000" b="1" i="0" u="sng"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Sensory</a:t>
            </a:r>
            <a:r>
              <a:rPr kumimoji="0" lang="en-US" sz="20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 and </a:t>
            </a:r>
            <a:r>
              <a:rPr kumimoji="0" lang="en-US" sz="2000" b="1" i="0" u="sng"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motor</a:t>
            </a:r>
            <a:r>
              <a:rPr kumimoji="0" lang="en-US" sz="20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 nerves comprise the somatic nervous system.  		These nerves pick up information and relay it to the brain and 			spinal cord.  </a:t>
            </a:r>
            <a:endParaRPr kumimoji="0" lang="en-US" sz="2000" b="0" i="0" u="none" strike="noStrike" cap="none" normalizeH="0" baseline="0" dirty="0" smtClean="0">
              <a:ln>
                <a:noFill/>
              </a:ln>
              <a:solidFill>
                <a:schemeClr val="bg1"/>
              </a:solidFill>
              <a:effectLst/>
              <a:latin typeface="Comic Sans MS"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685800" algn="l"/>
              </a:tabLst>
            </a:pPr>
            <a:r>
              <a:rPr kumimoji="0" lang="en-US" sz="2000" b="1" i="1"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
            </a:r>
            <a:br>
              <a:rPr kumimoji="0" lang="en-US" sz="2000" b="1" i="1"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br>
            <a:r>
              <a:rPr kumimoji="0" lang="en-US" sz="2000" b="1" i="1"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			example</a:t>
            </a:r>
            <a:r>
              <a:rPr kumimoji="0" lang="en-US" sz="20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  your finger touches something that has a rough 				texture.  Sensory nerves in your finger send that information 			to the brain via the spinal cord.  The movement you made to 				touch the object was controlled by motor nerves receiving 				instructions from the brain and spinal cord.  Whenever we 				voluntarily move in some way, the somatic nervous system is 				involved.</a:t>
            </a:r>
            <a:endParaRPr kumimoji="0" lang="en-US" sz="2000" b="0" i="0" u="none" strike="noStrike" cap="none" normalizeH="0" baseline="0" dirty="0" smtClean="0">
              <a:ln>
                <a:noFill/>
              </a:ln>
              <a:solidFill>
                <a:schemeClr val="bg1"/>
              </a:solidFill>
              <a:effectLst/>
              <a:latin typeface="Comic Sans MS" pitchFamily="66"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tab pos="457200" algn="l"/>
                <a:tab pos="685800" algn="l"/>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4099" name="Rectangle 3"/>
          <p:cNvSpPr>
            <a:spLocks noChangeArrowheads="1"/>
          </p:cNvSpPr>
          <p:nvPr/>
        </p:nvSpPr>
        <p:spPr bwMode="auto">
          <a:xfrm>
            <a:off x="304800" y="154424"/>
            <a:ext cx="8534400"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tabLst>
                <a:tab pos="457200" algn="l"/>
                <a:tab pos="685800" algn="l"/>
              </a:tabLst>
            </a:pPr>
            <a:r>
              <a:rPr lang="en-US" sz="2200" b="1" i="1" dirty="0" smtClean="0">
                <a:solidFill>
                  <a:schemeClr val="bg1"/>
                </a:solidFill>
                <a:latin typeface="Comic Sans MS" pitchFamily="66" charset="0"/>
                <a:ea typeface="Calibri" pitchFamily="34" charset="0"/>
                <a:cs typeface="Microsoft Sans Serif" pitchFamily="34" charset="0"/>
              </a:rPr>
              <a:t>The Autonomic Nervous </a:t>
            </a:r>
            <a:r>
              <a:rPr lang="en-US" sz="2200" b="1" i="1" dirty="0" smtClean="0">
                <a:solidFill>
                  <a:schemeClr val="bg1"/>
                </a:solidFill>
                <a:latin typeface="Comic Sans MS" pitchFamily="66" charset="0"/>
                <a:ea typeface="Calibri" pitchFamily="34" charset="0"/>
                <a:cs typeface="Microsoft Sans Serif" pitchFamily="34" charset="0"/>
              </a:rPr>
              <a:t>System</a:t>
            </a:r>
            <a:endParaRPr lang="en-US" sz="1200" b="1" i="1" dirty="0" smtClean="0">
              <a:solidFill>
                <a:schemeClr val="bg1"/>
              </a:solidFill>
              <a:latin typeface="Comic Sans MS" pitchFamily="66" charset="0"/>
              <a:ea typeface="Calibri" pitchFamily="34" charset="0"/>
              <a:cs typeface="Microsoft Sans Serif" pitchFamily="34" charset="0"/>
            </a:endParaRPr>
          </a:p>
          <a:p>
            <a:pPr fontAlgn="base">
              <a:spcBef>
                <a:spcPct val="0"/>
              </a:spcBef>
              <a:spcAft>
                <a:spcPct val="0"/>
              </a:spcAft>
              <a:tabLst>
                <a:tab pos="457200" algn="l"/>
                <a:tab pos="685800" algn="l"/>
              </a:tabLst>
            </a:pPr>
            <a:endParaRPr lang="en-US" sz="2200" dirty="0" smtClean="0">
              <a:solidFill>
                <a:schemeClr val="bg1"/>
              </a:solidFill>
              <a:latin typeface="Comic Sans MS" pitchFamily="66"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 pos="685800" algn="l"/>
              </a:tabLst>
            </a:pPr>
            <a:r>
              <a:rPr kumimoji="0" lang="en-US" sz="24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	</a:t>
            </a:r>
            <a:r>
              <a:rPr kumimoji="0" lang="en-US" sz="20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Most bodily activities you perform in a given </a:t>
            </a:r>
            <a:br>
              <a:rPr kumimoji="0" lang="en-US" sz="20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br>
            <a:r>
              <a:rPr kumimoji="0" lang="en-US" sz="20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day are not under your </a:t>
            </a:r>
            <a:r>
              <a:rPr kumimoji="0" lang="en-US" sz="2000" b="1" i="0" u="sng"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voluntary</a:t>
            </a:r>
            <a:r>
              <a:rPr kumimoji="0" lang="en-US" sz="20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 control.  You </a:t>
            </a:r>
            <a:br>
              <a:rPr kumimoji="0" lang="en-US" sz="20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br>
            <a:r>
              <a:rPr kumimoji="0" lang="en-US" sz="20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don’t make yourself breathe in and out, you don’t </a:t>
            </a:r>
            <a:br>
              <a:rPr kumimoji="0" lang="en-US" sz="20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br>
            <a:r>
              <a:rPr kumimoji="0" lang="en-US" sz="20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force your heart to beat, nor do you make your </a:t>
            </a:r>
            <a:br>
              <a:rPr kumimoji="0" lang="en-US" sz="20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br>
            <a:r>
              <a:rPr kumimoji="0" lang="en-US" sz="20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stomach digest food.  Therefore, the system that </a:t>
            </a:r>
            <a:br>
              <a:rPr kumimoji="0" lang="en-US" sz="20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br>
            <a:r>
              <a:rPr kumimoji="0" lang="en-US" sz="20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controls all of the body’s “</a:t>
            </a:r>
            <a:r>
              <a:rPr kumimoji="0" lang="en-US" sz="2000" b="1" i="0" u="sng"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automatic</a:t>
            </a:r>
            <a:r>
              <a:rPr kumimoji="0" lang="en-US" sz="20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 functions is </a:t>
            </a:r>
            <a:br>
              <a:rPr kumimoji="0" lang="en-US" sz="20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br>
            <a:r>
              <a:rPr kumimoji="0" lang="en-US" sz="20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called the Autonomic Nervous System.  </a:t>
            </a:r>
            <a:endParaRPr kumimoji="0" lang="en-US" sz="2000" b="0" i="0" u="none" strike="noStrike" cap="none" normalizeH="0" baseline="0" dirty="0" smtClean="0">
              <a:ln>
                <a:noFill/>
              </a:ln>
              <a:solidFill>
                <a:schemeClr val="bg1"/>
              </a:solidFill>
              <a:effectLst/>
              <a:latin typeface="Comic Sans MS"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685800" algn="l"/>
              </a:tabLst>
            </a:pPr>
            <a:r>
              <a:rPr kumimoji="0" lang="en-US" sz="2000" b="0" i="1"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
            </a:r>
            <a:br>
              <a:rPr kumimoji="0" lang="en-US" sz="2000" b="0" i="1"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br>
            <a:r>
              <a:rPr kumimoji="0" lang="en-US" sz="2000" b="0" i="1"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	The word “autonomic” means </a:t>
            </a:r>
            <a:r>
              <a:rPr kumimoji="0" lang="en-US" sz="2000" b="1" i="1" u="sng"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independent</a:t>
            </a:r>
            <a:r>
              <a:rPr kumimoji="0" lang="en-US" sz="2000" b="0" i="1"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 or </a:t>
            </a:r>
            <a:br>
              <a:rPr kumimoji="0" lang="en-US" sz="2000" b="0" i="1"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br>
            <a:r>
              <a:rPr kumimoji="0" lang="en-US" sz="2000" b="0" i="1"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	functioning on its own, </a:t>
            </a:r>
            <a:r>
              <a:rPr kumimoji="0" lang="en-US" sz="2000" b="1" i="1" u="sng"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without</a:t>
            </a:r>
            <a:r>
              <a:rPr kumimoji="0" lang="en-US" sz="2000" b="0" i="1"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 </a:t>
            </a:r>
            <a:r>
              <a:rPr kumimoji="0" lang="en-US" sz="2000" b="1" i="1" u="sng"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conscious</a:t>
            </a:r>
            <a:r>
              <a:rPr kumimoji="0" lang="en-US" sz="2000" b="0" i="1"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 </a:t>
            </a:r>
            <a:br>
              <a:rPr kumimoji="0" lang="en-US" sz="2000" b="0" i="1"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br>
            <a:r>
              <a:rPr kumimoji="0" lang="en-US" sz="2000" b="0" i="1"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	</a:t>
            </a:r>
            <a:r>
              <a:rPr kumimoji="0" lang="en-US" sz="2000" b="1" i="1" u="sng"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control</a:t>
            </a:r>
            <a:r>
              <a:rPr kumimoji="0" lang="en-US" sz="2000" b="0" i="1"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a:t>
            </a:r>
            <a:endParaRPr kumimoji="0" lang="en-US" sz="2000" b="0" i="0" u="none" strike="noStrike" cap="none" normalizeH="0" baseline="0" dirty="0" smtClean="0">
              <a:ln>
                <a:noFill/>
              </a:ln>
              <a:solidFill>
                <a:schemeClr val="bg1"/>
              </a:solidFill>
              <a:effectLst/>
              <a:latin typeface="Comic Sans MS"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685800" algn="l"/>
              </a:tabLst>
            </a:pPr>
            <a:r>
              <a:rPr kumimoji="0" lang="en-US" sz="20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
            </a:r>
            <a:br>
              <a:rPr kumimoji="0" lang="en-US" sz="20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br>
            <a:r>
              <a:rPr kumimoji="0" lang="en-US" sz="20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This portion of the peripheral nervous system </a:t>
            </a:r>
            <a:br>
              <a:rPr kumimoji="0" lang="en-US" sz="20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br>
            <a:r>
              <a:rPr kumimoji="0" lang="en-US" sz="20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regulates our </a:t>
            </a:r>
            <a:r>
              <a:rPr kumimoji="0" lang="en-US" sz="2000" b="1" i="0" u="sng"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vital</a:t>
            </a:r>
            <a:r>
              <a:rPr kumimoji="0" lang="en-US" sz="20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 organs and </a:t>
            </a:r>
            <a:r>
              <a:rPr kumimoji="0" lang="en-US" sz="2000" b="1" i="0" u="sng"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glands</a:t>
            </a:r>
            <a:r>
              <a:rPr kumimoji="0" lang="en-US" sz="20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 thus controlling our </a:t>
            </a:r>
            <a:r>
              <a:rPr kumimoji="0" lang="en-US" sz="2000" b="1" i="0" u="sng"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breathing</a:t>
            </a:r>
            <a:r>
              <a:rPr kumimoji="0" lang="en-US" sz="20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 </a:t>
            </a:r>
            <a:r>
              <a:rPr kumimoji="0" lang="en-US" sz="2000" b="1" i="0" u="sng"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heart</a:t>
            </a:r>
            <a:r>
              <a:rPr kumimoji="0" lang="en-US" sz="20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 </a:t>
            </a:r>
            <a:r>
              <a:rPr kumimoji="0" lang="en-US" sz="2000" b="1" i="0" u="sng"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rate</a:t>
            </a:r>
            <a:r>
              <a:rPr kumimoji="0" lang="en-US" sz="20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 </a:t>
            </a:r>
            <a:r>
              <a:rPr kumimoji="0" lang="en-US" sz="2000" b="1" i="0" u="sng"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digestion</a:t>
            </a:r>
            <a:r>
              <a:rPr kumimoji="0" lang="en-US" sz="20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 </a:t>
            </a:r>
            <a:r>
              <a:rPr kumimoji="0" lang="en-US" sz="2000" b="1" i="0" u="sng"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etc</a:t>
            </a:r>
            <a:r>
              <a:rPr kumimoji="0" lang="en-US" sz="20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 as well as the </a:t>
            </a:r>
            <a:r>
              <a:rPr kumimoji="0" lang="en-US" sz="2000" b="1" i="0" u="sng"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neurons</a:t>
            </a:r>
            <a:r>
              <a:rPr kumimoji="0" lang="en-US" sz="20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 connecting these </a:t>
            </a:r>
            <a:br>
              <a:rPr kumimoji="0" lang="en-US" sz="20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br>
            <a:r>
              <a:rPr kumimoji="0" lang="en-US" sz="20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functions/organs to the </a:t>
            </a:r>
            <a:r>
              <a:rPr kumimoji="0" lang="en-US" sz="2000" b="1" i="0" u="sng"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spinal</a:t>
            </a:r>
            <a:r>
              <a:rPr kumimoji="0" lang="en-US" sz="20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 </a:t>
            </a:r>
            <a:r>
              <a:rPr kumimoji="0" lang="en-US" sz="2000" b="1" i="0" u="sng"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cord</a:t>
            </a:r>
            <a:r>
              <a:rPr kumimoji="0" lang="en-US" sz="20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  </a:t>
            </a:r>
            <a:endParaRPr kumimoji="0" lang="en-US" sz="2000" b="0" i="0" u="none" strike="noStrike" cap="none" normalizeH="0" baseline="0" dirty="0" smtClean="0">
              <a:ln>
                <a:noFill/>
              </a:ln>
              <a:solidFill>
                <a:schemeClr val="bg1"/>
              </a:solidFill>
              <a:effectLst/>
              <a:latin typeface="Comic Sans MS"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685800" algn="l"/>
              </a:tabLst>
            </a:pPr>
            <a:endParaRPr kumimoji="0" lang="en-US" sz="16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685800" algn="l"/>
              </a:tabLst>
            </a:pPr>
            <a:r>
              <a:rPr kumimoji="0" lang="en-US" sz="16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NOTE:  A number of these automatic functions can be </a:t>
            </a:r>
            <a:r>
              <a:rPr kumimoji="0" lang="en-US" sz="1600" b="1" i="0" u="sng"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overridden</a:t>
            </a:r>
            <a:r>
              <a:rPr kumimoji="0" lang="en-US" sz="16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 by the higher brain.  </a:t>
            </a:r>
            <a:endParaRPr kumimoji="0" lang="en-US" sz="1600" b="0" i="0" u="none" strike="noStrike" cap="none" normalizeH="0" baseline="0" dirty="0" smtClean="0">
              <a:ln>
                <a:noFill/>
              </a:ln>
              <a:solidFill>
                <a:schemeClr val="bg1"/>
              </a:solidFill>
              <a:effectLst/>
              <a:latin typeface="Comic Sans MS" pitchFamily="66" charset="0"/>
            </a:endParaRPr>
          </a:p>
        </p:txBody>
      </p:sp>
      <p:pic>
        <p:nvPicPr>
          <p:cNvPr id="4097" name="Picture 1" descr="sym-para nervous sys diagram.jpg"/>
          <p:cNvPicPr>
            <a:picLocks noChangeAspect="1" noChangeArrowheads="1"/>
          </p:cNvPicPr>
          <p:nvPr/>
        </p:nvPicPr>
        <p:blipFill>
          <a:blip r:embed="rId3"/>
          <a:srcRect r="46448"/>
          <a:stretch>
            <a:fillRect/>
          </a:stretch>
        </p:blipFill>
        <p:spPr bwMode="auto">
          <a:xfrm>
            <a:off x="6477000" y="533400"/>
            <a:ext cx="2518658" cy="43434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076" name="Rectangle 4"/>
          <p:cNvSpPr>
            <a:spLocks noChangeArrowheads="1"/>
          </p:cNvSpPr>
          <p:nvPr/>
        </p:nvSpPr>
        <p:spPr bwMode="auto">
          <a:xfrm>
            <a:off x="228600" y="152400"/>
            <a:ext cx="8686800" cy="62170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685800" algn="l"/>
              </a:tabLst>
            </a:pPr>
            <a:r>
              <a:rPr kumimoji="0" lang="en-US" sz="20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For example…</a:t>
            </a:r>
            <a:br>
              <a:rPr kumimoji="0" lang="en-US" sz="20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br>
            <a:endParaRPr kumimoji="0" lang="en-US" b="0" i="0" u="none" strike="noStrike" cap="none" normalizeH="0" baseline="0" dirty="0" smtClean="0">
              <a:ln>
                <a:noFill/>
              </a:ln>
              <a:solidFill>
                <a:schemeClr val="bg1"/>
              </a:solidFill>
              <a:effectLst/>
              <a:latin typeface="Comic Sans MS" pitchFamily="66" charset="0"/>
            </a:endParaRPr>
          </a:p>
          <a:p>
            <a:pPr lvl="0" fontAlgn="base">
              <a:spcBef>
                <a:spcPct val="0"/>
              </a:spcBef>
              <a:spcAft>
                <a:spcPct val="0"/>
              </a:spcAft>
              <a:tabLst>
                <a:tab pos="457200" algn="l"/>
                <a:tab pos="685800" algn="l"/>
              </a:tabLst>
            </a:pPr>
            <a:r>
              <a:rPr kumimoji="0" lang="en-US" sz="2000" b="0" i="1"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	When facing an emergency situation, your brain can trigger an 	internal emotional response (i.e. </a:t>
            </a:r>
            <a:r>
              <a:rPr kumimoji="0" lang="en-US" sz="2000" b="1" i="1" u="sng"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fear</a:t>
            </a:r>
            <a:r>
              <a:rPr kumimoji="0" lang="en-US" sz="2000" b="0" i="1"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 </a:t>
            </a:r>
            <a:r>
              <a:rPr kumimoji="0" lang="en-US" sz="2000" b="1" i="1" u="sng"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panic</a:t>
            </a:r>
            <a:r>
              <a:rPr kumimoji="0" lang="en-US" sz="2000" b="0" i="1"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 which may lead to: an 	increase in </a:t>
            </a:r>
            <a:r>
              <a:rPr kumimoji="0" lang="en-US" sz="2000" b="1" i="1" u="sng"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heart</a:t>
            </a:r>
            <a:r>
              <a:rPr kumimoji="0" lang="en-US" sz="2000" b="0" i="1"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 </a:t>
            </a:r>
            <a:r>
              <a:rPr kumimoji="0" lang="en-US" sz="2000" b="1" i="1" u="sng"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rate</a:t>
            </a:r>
            <a:r>
              <a:rPr kumimoji="0" lang="en-US" sz="2000" b="0" i="1"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 and </a:t>
            </a:r>
            <a:r>
              <a:rPr kumimoji="0" lang="en-US" sz="2000" b="1" i="1" u="sng"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blood</a:t>
            </a:r>
            <a:r>
              <a:rPr kumimoji="0" lang="en-US" sz="2000" b="0" i="1"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 </a:t>
            </a:r>
            <a:r>
              <a:rPr kumimoji="0" lang="en-US" sz="2000" b="1" i="1" u="sng"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pressure</a:t>
            </a:r>
            <a:r>
              <a:rPr kumimoji="0" lang="en-US" sz="2000" b="0" i="1"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 an increase in 	</a:t>
            </a:r>
            <a:r>
              <a:rPr kumimoji="0" lang="en-US" sz="2000" b="1" i="1" u="sng"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respiration</a:t>
            </a:r>
            <a:r>
              <a:rPr kumimoji="0" lang="en-US" sz="2000" b="0" i="1"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 the liver becoming highly active by producing </a:t>
            </a:r>
            <a:r>
              <a:rPr kumimoji="0" lang="en-US" sz="2000" b="1" i="1" u="sng"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sugar</a:t>
            </a:r>
            <a:r>
              <a:rPr kumimoji="0" lang="en-US" sz="2000" b="0" i="1"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 in 	response to this “emergency;” the stomach slowing </a:t>
            </a:r>
            <a:r>
              <a:rPr kumimoji="0" lang="en-US" sz="2000" b="1" i="1" u="sng"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digestion</a:t>
            </a:r>
            <a:r>
              <a:rPr kumimoji="0" lang="en-US" sz="2000" b="0" i="1"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 due to 	increased blood flow to other areas of the body for the emergency; 	and your pupils to </a:t>
            </a:r>
            <a:r>
              <a:rPr kumimoji="0" lang="en-US" sz="2000" b="1" i="1" u="sng"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dilate</a:t>
            </a:r>
            <a:r>
              <a:rPr kumimoji="0" lang="en-US" sz="2000" b="0" i="1"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 (open up) to better take in the details of 	the scene. </a:t>
            </a:r>
            <a:br>
              <a:rPr kumimoji="0" lang="en-US" sz="2000" b="0" i="1"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br>
            <a:r>
              <a:rPr kumimoji="0" lang="en-US" sz="2000" b="0" i="1"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
            </a:r>
            <a:br>
              <a:rPr kumimoji="0" lang="en-US" sz="2000" b="0" i="1"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br>
            <a:r>
              <a:rPr kumimoji="0" lang="en-US" sz="2000" b="0" i="1"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		</a:t>
            </a:r>
            <a:r>
              <a:rPr lang="en-US" sz="2000" dirty="0" smtClean="0">
                <a:solidFill>
                  <a:schemeClr val="bg1"/>
                </a:solidFill>
                <a:latin typeface="Comic Sans MS" pitchFamily="66" charset="0"/>
                <a:ea typeface="Calibri" pitchFamily="34" charset="0"/>
                <a:cs typeface="Microsoft Sans Serif" pitchFamily="34" charset="0"/>
              </a:rPr>
              <a:t>Reactions </a:t>
            </a:r>
            <a:r>
              <a:rPr lang="en-US" sz="2000" dirty="0" smtClean="0">
                <a:solidFill>
                  <a:schemeClr val="bg1"/>
                </a:solidFill>
                <a:latin typeface="Comic Sans MS" pitchFamily="66" charset="0"/>
                <a:ea typeface="Calibri" pitchFamily="34" charset="0"/>
                <a:cs typeface="Microsoft Sans Serif" pitchFamily="34" charset="0"/>
              </a:rPr>
              <a:t>to emergency </a:t>
            </a:r>
            <a:r>
              <a:rPr lang="en-US" sz="2000" dirty="0" smtClean="0">
                <a:solidFill>
                  <a:schemeClr val="bg1"/>
                </a:solidFill>
                <a:latin typeface="Comic Sans MS" pitchFamily="66" charset="0"/>
                <a:ea typeface="Calibri" pitchFamily="34" charset="0"/>
                <a:cs typeface="Microsoft Sans Serif" pitchFamily="34" charset="0"/>
              </a:rPr>
              <a:t/>
            </a:r>
            <a:br>
              <a:rPr lang="en-US" sz="2000" dirty="0" smtClean="0">
                <a:solidFill>
                  <a:schemeClr val="bg1"/>
                </a:solidFill>
                <a:latin typeface="Comic Sans MS" pitchFamily="66" charset="0"/>
                <a:ea typeface="Calibri" pitchFamily="34" charset="0"/>
                <a:cs typeface="Microsoft Sans Serif" pitchFamily="34" charset="0"/>
              </a:rPr>
            </a:br>
            <a:r>
              <a:rPr lang="en-US" sz="2000" dirty="0" smtClean="0">
                <a:solidFill>
                  <a:schemeClr val="bg1"/>
                </a:solidFill>
                <a:latin typeface="Comic Sans MS" pitchFamily="66" charset="0"/>
                <a:ea typeface="Calibri" pitchFamily="34" charset="0"/>
                <a:cs typeface="Microsoft Sans Serif" pitchFamily="34" charset="0"/>
              </a:rPr>
              <a:t>		situations</a:t>
            </a:r>
            <a:r>
              <a:rPr lang="en-US" sz="2000" dirty="0" smtClean="0">
                <a:solidFill>
                  <a:schemeClr val="bg1"/>
                </a:solidFill>
                <a:latin typeface="Comic Sans MS" pitchFamily="66" charset="0"/>
                <a:ea typeface="Calibri" pitchFamily="34" charset="0"/>
                <a:cs typeface="Microsoft Sans Serif" pitchFamily="34" charset="0"/>
              </a:rPr>
              <a:t>, </a:t>
            </a:r>
            <a:r>
              <a:rPr lang="en-US" sz="2000" dirty="0" smtClean="0">
                <a:solidFill>
                  <a:schemeClr val="bg1"/>
                </a:solidFill>
                <a:latin typeface="Comic Sans MS" pitchFamily="66" charset="0"/>
                <a:ea typeface="Calibri" pitchFamily="34" charset="0"/>
                <a:cs typeface="Microsoft Sans Serif" pitchFamily="34" charset="0"/>
              </a:rPr>
              <a:t>such </a:t>
            </a:r>
            <a:r>
              <a:rPr lang="en-US" sz="2000" dirty="0" smtClean="0">
                <a:solidFill>
                  <a:schemeClr val="bg1"/>
                </a:solidFill>
                <a:latin typeface="Comic Sans MS" pitchFamily="66" charset="0"/>
                <a:ea typeface="Calibri" pitchFamily="34" charset="0"/>
                <a:cs typeface="Microsoft Sans Serif" pitchFamily="34" charset="0"/>
              </a:rPr>
              <a:t>as </a:t>
            </a:r>
            <a:r>
              <a:rPr lang="en-US" sz="2000" dirty="0" smtClean="0">
                <a:solidFill>
                  <a:schemeClr val="bg1"/>
                </a:solidFill>
                <a:latin typeface="Comic Sans MS" pitchFamily="66" charset="0"/>
                <a:ea typeface="Calibri" pitchFamily="34" charset="0"/>
                <a:cs typeface="Microsoft Sans Serif" pitchFamily="34" charset="0"/>
              </a:rPr>
              <a:t>the </a:t>
            </a:r>
            <a:r>
              <a:rPr lang="en-US" sz="2000" dirty="0" smtClean="0">
                <a:solidFill>
                  <a:schemeClr val="bg1"/>
                </a:solidFill>
                <a:latin typeface="Comic Sans MS" pitchFamily="66" charset="0"/>
                <a:ea typeface="Calibri" pitchFamily="34" charset="0"/>
                <a:cs typeface="Microsoft Sans Serif" pitchFamily="34" charset="0"/>
              </a:rPr>
              <a:t>one </a:t>
            </a:r>
            <a:r>
              <a:rPr lang="en-US" sz="2000" dirty="0" smtClean="0">
                <a:solidFill>
                  <a:schemeClr val="bg1"/>
                </a:solidFill>
                <a:latin typeface="Comic Sans MS" pitchFamily="66" charset="0"/>
                <a:ea typeface="Calibri" pitchFamily="34" charset="0"/>
                <a:cs typeface="Microsoft Sans Serif" pitchFamily="34" charset="0"/>
              </a:rPr>
              <a:t/>
            </a:r>
            <a:br>
              <a:rPr lang="en-US" sz="2000" dirty="0" smtClean="0">
                <a:solidFill>
                  <a:schemeClr val="bg1"/>
                </a:solidFill>
                <a:latin typeface="Comic Sans MS" pitchFamily="66" charset="0"/>
                <a:ea typeface="Calibri" pitchFamily="34" charset="0"/>
                <a:cs typeface="Microsoft Sans Serif" pitchFamily="34" charset="0"/>
              </a:rPr>
            </a:br>
            <a:r>
              <a:rPr lang="en-US" sz="2000" dirty="0" smtClean="0">
                <a:solidFill>
                  <a:schemeClr val="bg1"/>
                </a:solidFill>
                <a:latin typeface="Comic Sans MS" pitchFamily="66" charset="0"/>
                <a:ea typeface="Calibri" pitchFamily="34" charset="0"/>
                <a:cs typeface="Microsoft Sans Serif" pitchFamily="34" charset="0"/>
              </a:rPr>
              <a:t>		outlined </a:t>
            </a:r>
            <a:r>
              <a:rPr lang="en-US" sz="2000" dirty="0" smtClean="0">
                <a:solidFill>
                  <a:schemeClr val="bg1"/>
                </a:solidFill>
                <a:latin typeface="Comic Sans MS" pitchFamily="66" charset="0"/>
                <a:ea typeface="Calibri" pitchFamily="34" charset="0"/>
                <a:cs typeface="Microsoft Sans Serif" pitchFamily="34" charset="0"/>
              </a:rPr>
              <a:t>above, </a:t>
            </a:r>
            <a:r>
              <a:rPr lang="en-US" sz="2000" dirty="0" smtClean="0">
                <a:solidFill>
                  <a:schemeClr val="bg1"/>
                </a:solidFill>
                <a:latin typeface="Comic Sans MS" pitchFamily="66" charset="0"/>
                <a:ea typeface="Calibri" pitchFamily="34" charset="0"/>
                <a:cs typeface="Microsoft Sans Serif" pitchFamily="34" charset="0"/>
              </a:rPr>
              <a:t>are regulated </a:t>
            </a:r>
            <a:br>
              <a:rPr lang="en-US" sz="2000" dirty="0" smtClean="0">
                <a:solidFill>
                  <a:schemeClr val="bg1"/>
                </a:solidFill>
                <a:latin typeface="Comic Sans MS" pitchFamily="66" charset="0"/>
                <a:ea typeface="Calibri" pitchFamily="34" charset="0"/>
                <a:cs typeface="Microsoft Sans Serif" pitchFamily="34" charset="0"/>
              </a:rPr>
            </a:br>
            <a:r>
              <a:rPr lang="en-US" sz="2000" dirty="0" smtClean="0">
                <a:solidFill>
                  <a:schemeClr val="bg1"/>
                </a:solidFill>
                <a:latin typeface="Comic Sans MS" pitchFamily="66" charset="0"/>
                <a:ea typeface="Calibri" pitchFamily="34" charset="0"/>
                <a:cs typeface="Microsoft Sans Serif" pitchFamily="34" charset="0"/>
              </a:rPr>
              <a:t>		by the </a:t>
            </a:r>
            <a:r>
              <a:rPr lang="en-US" sz="2000" dirty="0" smtClean="0">
                <a:solidFill>
                  <a:schemeClr val="bg1"/>
                </a:solidFill>
                <a:latin typeface="Comic Sans MS" pitchFamily="66" charset="0"/>
                <a:ea typeface="Calibri" pitchFamily="34" charset="0"/>
                <a:cs typeface="Microsoft Sans Serif" pitchFamily="34" charset="0"/>
              </a:rPr>
              <a:t>first of two </a:t>
            </a:r>
            <a:r>
              <a:rPr lang="en-US" sz="2000" dirty="0" smtClean="0">
                <a:solidFill>
                  <a:schemeClr val="bg1"/>
                </a:solidFill>
                <a:latin typeface="Comic Sans MS" pitchFamily="66" charset="0"/>
                <a:ea typeface="Calibri" pitchFamily="34" charset="0"/>
                <a:cs typeface="Microsoft Sans Serif" pitchFamily="34" charset="0"/>
              </a:rPr>
              <a:t>divisions of </a:t>
            </a:r>
            <a:br>
              <a:rPr lang="en-US" sz="2000" dirty="0" smtClean="0">
                <a:solidFill>
                  <a:schemeClr val="bg1"/>
                </a:solidFill>
                <a:latin typeface="Comic Sans MS" pitchFamily="66" charset="0"/>
                <a:ea typeface="Calibri" pitchFamily="34" charset="0"/>
                <a:cs typeface="Microsoft Sans Serif" pitchFamily="34" charset="0"/>
              </a:rPr>
            </a:br>
            <a:r>
              <a:rPr lang="en-US" sz="2000" dirty="0" smtClean="0">
                <a:solidFill>
                  <a:schemeClr val="bg1"/>
                </a:solidFill>
                <a:latin typeface="Comic Sans MS" pitchFamily="66" charset="0"/>
                <a:ea typeface="Calibri" pitchFamily="34" charset="0"/>
                <a:cs typeface="Microsoft Sans Serif" pitchFamily="34" charset="0"/>
              </a:rPr>
              <a:t>		the autonomic nervous system </a:t>
            </a:r>
            <a:br>
              <a:rPr lang="en-US" sz="2000" dirty="0" smtClean="0">
                <a:solidFill>
                  <a:schemeClr val="bg1"/>
                </a:solidFill>
                <a:latin typeface="Comic Sans MS" pitchFamily="66" charset="0"/>
                <a:ea typeface="Calibri" pitchFamily="34" charset="0"/>
                <a:cs typeface="Microsoft Sans Serif" pitchFamily="34" charset="0"/>
              </a:rPr>
            </a:br>
            <a:r>
              <a:rPr lang="en-US" sz="2000" dirty="0" smtClean="0">
                <a:solidFill>
                  <a:schemeClr val="bg1"/>
                </a:solidFill>
                <a:latin typeface="Comic Sans MS" pitchFamily="66" charset="0"/>
                <a:ea typeface="Calibri" pitchFamily="34" charset="0"/>
                <a:cs typeface="Microsoft Sans Serif" pitchFamily="34" charset="0"/>
              </a:rPr>
              <a:t>		called </a:t>
            </a:r>
            <a:r>
              <a:rPr lang="en-US" sz="2000" dirty="0" smtClean="0">
                <a:solidFill>
                  <a:schemeClr val="bg1"/>
                </a:solidFill>
                <a:latin typeface="Comic Sans MS" pitchFamily="66" charset="0"/>
                <a:ea typeface="Calibri" pitchFamily="34" charset="0"/>
                <a:cs typeface="Microsoft Sans Serif" pitchFamily="34" charset="0"/>
              </a:rPr>
              <a:t>the </a:t>
            </a:r>
            <a:r>
              <a:rPr lang="en-US" sz="2000" b="1" u="sng" dirty="0" smtClean="0">
                <a:solidFill>
                  <a:schemeClr val="bg1"/>
                </a:solidFill>
                <a:latin typeface="Comic Sans MS" pitchFamily="66" charset="0"/>
                <a:ea typeface="Calibri" pitchFamily="34" charset="0"/>
                <a:cs typeface="Microsoft Sans Serif" pitchFamily="34" charset="0"/>
              </a:rPr>
              <a:t>Sympathetic</a:t>
            </a:r>
            <a:r>
              <a:rPr lang="en-US" sz="2000" dirty="0" smtClean="0">
                <a:solidFill>
                  <a:schemeClr val="bg1"/>
                </a:solidFill>
                <a:latin typeface="Comic Sans MS" pitchFamily="66" charset="0"/>
                <a:ea typeface="Calibri" pitchFamily="34" charset="0"/>
                <a:cs typeface="Microsoft Sans Serif" pitchFamily="34" charset="0"/>
              </a:rPr>
              <a:t> </a:t>
            </a:r>
            <a:br>
              <a:rPr lang="en-US" sz="2000" dirty="0" smtClean="0">
                <a:solidFill>
                  <a:schemeClr val="bg1"/>
                </a:solidFill>
                <a:latin typeface="Comic Sans MS" pitchFamily="66" charset="0"/>
                <a:ea typeface="Calibri" pitchFamily="34" charset="0"/>
                <a:cs typeface="Microsoft Sans Serif" pitchFamily="34" charset="0"/>
              </a:rPr>
            </a:br>
            <a:r>
              <a:rPr lang="en-US" sz="2000" dirty="0" smtClean="0">
                <a:solidFill>
                  <a:schemeClr val="bg1"/>
                </a:solidFill>
                <a:latin typeface="Comic Sans MS" pitchFamily="66" charset="0"/>
                <a:ea typeface="Calibri" pitchFamily="34" charset="0"/>
                <a:cs typeface="Microsoft Sans Serif" pitchFamily="34" charset="0"/>
              </a:rPr>
              <a:t>		</a:t>
            </a:r>
            <a:r>
              <a:rPr lang="en-US" sz="2000" b="1" u="sng" dirty="0" smtClean="0">
                <a:solidFill>
                  <a:schemeClr val="bg1"/>
                </a:solidFill>
                <a:latin typeface="Comic Sans MS" pitchFamily="66" charset="0"/>
                <a:ea typeface="Calibri" pitchFamily="34" charset="0"/>
                <a:cs typeface="Microsoft Sans Serif" pitchFamily="34" charset="0"/>
              </a:rPr>
              <a:t>Nervous</a:t>
            </a:r>
            <a:r>
              <a:rPr lang="en-US" sz="2000" dirty="0" smtClean="0">
                <a:solidFill>
                  <a:schemeClr val="bg1"/>
                </a:solidFill>
                <a:latin typeface="Comic Sans MS" pitchFamily="66" charset="0"/>
                <a:ea typeface="Calibri" pitchFamily="34" charset="0"/>
                <a:cs typeface="Microsoft Sans Serif" pitchFamily="34" charset="0"/>
              </a:rPr>
              <a:t> </a:t>
            </a:r>
            <a:r>
              <a:rPr lang="en-US" sz="2000" b="1" u="sng" dirty="0" smtClean="0">
                <a:solidFill>
                  <a:schemeClr val="bg1"/>
                </a:solidFill>
                <a:latin typeface="Comic Sans MS" pitchFamily="66" charset="0"/>
                <a:ea typeface="Calibri" pitchFamily="34" charset="0"/>
                <a:cs typeface="Microsoft Sans Serif" pitchFamily="34" charset="0"/>
              </a:rPr>
              <a:t>System</a:t>
            </a:r>
            <a:r>
              <a:rPr lang="en-US" sz="2000" dirty="0" smtClean="0">
                <a:solidFill>
                  <a:schemeClr val="bg1"/>
                </a:solidFill>
                <a:latin typeface="Comic Sans MS" pitchFamily="66" charset="0"/>
                <a:ea typeface="Calibri" pitchFamily="34" charset="0"/>
                <a:cs typeface="Microsoft Sans Serif" pitchFamily="34" charset="0"/>
              </a:rPr>
              <a:t>.  </a:t>
            </a:r>
            <a:endParaRPr lang="en-US" sz="2000" dirty="0" smtClean="0">
              <a:solidFill>
                <a:schemeClr val="bg1"/>
              </a:solidFill>
              <a:latin typeface="Comic Sans MS" pitchFamily="66" charset="0"/>
            </a:endParaRPr>
          </a:p>
          <a:p>
            <a:pPr lvl="0" eaLnBrk="0" fontAlgn="base" hangingPunct="0">
              <a:spcBef>
                <a:spcPct val="0"/>
              </a:spcBef>
              <a:spcAft>
                <a:spcPct val="0"/>
              </a:spcAft>
              <a:tabLst>
                <a:tab pos="457200" algn="l"/>
                <a:tab pos="685800" algn="l"/>
              </a:tabLst>
            </a:pPr>
            <a:r>
              <a:rPr lang="en-US" sz="2000" dirty="0" smtClean="0">
                <a:solidFill>
                  <a:schemeClr val="bg1"/>
                </a:solidFill>
                <a:latin typeface="Comic Sans MS" pitchFamily="66" charset="0"/>
                <a:ea typeface="Calibri" pitchFamily="34" charset="0"/>
                <a:cs typeface="Microsoft Sans Serif" pitchFamily="34" charset="0"/>
              </a:rPr>
              <a:t/>
            </a:r>
            <a:br>
              <a:rPr lang="en-US" sz="2000" dirty="0" smtClean="0">
                <a:solidFill>
                  <a:schemeClr val="bg1"/>
                </a:solidFill>
                <a:latin typeface="Comic Sans MS" pitchFamily="66" charset="0"/>
                <a:ea typeface="Calibri" pitchFamily="34" charset="0"/>
                <a:cs typeface="Microsoft Sans Serif" pitchFamily="34" charset="0"/>
              </a:rPr>
            </a:br>
            <a:r>
              <a:rPr lang="en-US" sz="2000" dirty="0" smtClean="0">
                <a:solidFill>
                  <a:schemeClr val="bg1"/>
                </a:solidFill>
                <a:latin typeface="Comic Sans MS" pitchFamily="66" charset="0"/>
                <a:ea typeface="Calibri" pitchFamily="34" charset="0"/>
                <a:cs typeface="Microsoft Sans Serif" pitchFamily="34" charset="0"/>
              </a:rPr>
              <a:t>		</a:t>
            </a:r>
            <a:endParaRPr kumimoji="0" lang="en-US" sz="3200" b="0" i="0" u="none" strike="noStrike" cap="none" normalizeH="0" baseline="0" dirty="0" smtClean="0">
              <a:ln>
                <a:noFill/>
              </a:ln>
              <a:solidFill>
                <a:schemeClr val="bg1"/>
              </a:solidFill>
              <a:effectLst/>
              <a:latin typeface="Comic Sans MS" pitchFamily="66" charset="0"/>
            </a:endParaRPr>
          </a:p>
        </p:txBody>
      </p:sp>
      <p:pic>
        <p:nvPicPr>
          <p:cNvPr id="3080" name="Picture 2" descr="sym-para nervous sys diagram.jpg"/>
          <p:cNvPicPr>
            <a:picLocks noChangeAspect="1" noChangeArrowheads="1"/>
          </p:cNvPicPr>
          <p:nvPr/>
        </p:nvPicPr>
        <p:blipFill>
          <a:blip r:embed="rId3"/>
          <a:srcRect/>
          <a:stretch>
            <a:fillRect/>
          </a:stretch>
        </p:blipFill>
        <p:spPr bwMode="auto">
          <a:xfrm>
            <a:off x="4800600" y="3047999"/>
            <a:ext cx="3886200" cy="3588895"/>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28600" y="76200"/>
            <a:ext cx="8686800" cy="6617196"/>
          </a:xfrm>
          <a:prstGeom prst="rect">
            <a:avLst/>
          </a:prstGeom>
        </p:spPr>
        <p:txBody>
          <a:bodyPr wrap="square">
            <a:spAutoFit/>
          </a:bodyPr>
          <a:lstStyle/>
          <a:p>
            <a:pPr lvl="0" eaLnBrk="0" fontAlgn="base" hangingPunct="0">
              <a:spcBef>
                <a:spcPct val="0"/>
              </a:spcBef>
              <a:spcAft>
                <a:spcPct val="0"/>
              </a:spcAft>
              <a:tabLst>
                <a:tab pos="457200" algn="l"/>
                <a:tab pos="685800" algn="l"/>
              </a:tabLst>
            </a:pPr>
            <a:r>
              <a:rPr lang="en-US" dirty="0" smtClean="0">
                <a:solidFill>
                  <a:schemeClr val="bg1"/>
                </a:solidFill>
                <a:latin typeface="Comic Sans MS" pitchFamily="66" charset="0"/>
                <a:ea typeface="Calibri" pitchFamily="34" charset="0"/>
                <a:cs typeface="Microsoft Sans Serif" pitchFamily="34" charset="0"/>
              </a:rPr>
              <a:t>	</a:t>
            </a:r>
            <a:r>
              <a:rPr lang="en-US" sz="2000" b="1" dirty="0" smtClean="0">
                <a:solidFill>
                  <a:schemeClr val="bg1"/>
                </a:solidFill>
                <a:latin typeface="Comic Sans MS" pitchFamily="66" charset="0"/>
                <a:ea typeface="Calibri" pitchFamily="34" charset="0"/>
                <a:cs typeface="Microsoft Sans Serif" pitchFamily="34" charset="0"/>
              </a:rPr>
              <a:t>The </a:t>
            </a:r>
            <a:r>
              <a:rPr lang="en-US" sz="2000" b="1" dirty="0" smtClean="0">
                <a:solidFill>
                  <a:schemeClr val="bg1"/>
                </a:solidFill>
                <a:latin typeface="Comic Sans MS" pitchFamily="66" charset="0"/>
                <a:ea typeface="Calibri" pitchFamily="34" charset="0"/>
                <a:cs typeface="Microsoft Sans Serif" pitchFamily="34" charset="0"/>
              </a:rPr>
              <a:t>Sympathetic Nervous System </a:t>
            </a:r>
            <a:r>
              <a:rPr lang="en-US" sz="2000" b="1" dirty="0" smtClean="0">
                <a:solidFill>
                  <a:schemeClr val="bg1"/>
                </a:solidFill>
                <a:latin typeface="Comic Sans MS" pitchFamily="66" charset="0"/>
                <a:ea typeface="Calibri" pitchFamily="34" charset="0"/>
                <a:cs typeface="Microsoft Sans Serif" pitchFamily="34" charset="0"/>
              </a:rPr>
              <a:t>i</a:t>
            </a:r>
            <a:r>
              <a:rPr lang="en-US" sz="2000" dirty="0" smtClean="0">
                <a:solidFill>
                  <a:schemeClr val="bg1"/>
                </a:solidFill>
                <a:latin typeface="Comic Sans MS" pitchFamily="66" charset="0"/>
                <a:ea typeface="Calibri" pitchFamily="34" charset="0"/>
                <a:cs typeface="Microsoft Sans Serif" pitchFamily="34" charset="0"/>
              </a:rPr>
              <a:t>s </a:t>
            </a:r>
            <a:r>
              <a:rPr lang="en-US" sz="2000" dirty="0" smtClean="0">
                <a:solidFill>
                  <a:schemeClr val="bg1"/>
                </a:solidFill>
                <a:latin typeface="Comic Sans MS" pitchFamily="66" charset="0"/>
                <a:ea typeface="Calibri" pitchFamily="34" charset="0"/>
                <a:cs typeface="Microsoft Sans Serif" pitchFamily="34" charset="0"/>
              </a:rPr>
              <a:t>a division of the Autonomic </a:t>
            </a:r>
            <a:br>
              <a:rPr lang="en-US" sz="2000" dirty="0" smtClean="0">
                <a:solidFill>
                  <a:schemeClr val="bg1"/>
                </a:solidFill>
                <a:latin typeface="Comic Sans MS" pitchFamily="66" charset="0"/>
                <a:ea typeface="Calibri" pitchFamily="34" charset="0"/>
                <a:cs typeface="Microsoft Sans Serif" pitchFamily="34" charset="0"/>
              </a:rPr>
            </a:br>
            <a:r>
              <a:rPr lang="en-US" sz="2000" dirty="0" smtClean="0">
                <a:solidFill>
                  <a:schemeClr val="bg1"/>
                </a:solidFill>
                <a:latin typeface="Comic Sans MS" pitchFamily="66" charset="0"/>
                <a:ea typeface="Calibri" pitchFamily="34" charset="0"/>
                <a:cs typeface="Microsoft Sans Serif" pitchFamily="34" charset="0"/>
              </a:rPr>
              <a:t>Nervous </a:t>
            </a:r>
            <a:r>
              <a:rPr lang="en-US" sz="2000" dirty="0" smtClean="0">
                <a:solidFill>
                  <a:schemeClr val="bg1"/>
                </a:solidFill>
                <a:latin typeface="Comic Sans MS" pitchFamily="66" charset="0"/>
                <a:ea typeface="Calibri" pitchFamily="34" charset="0"/>
                <a:cs typeface="Microsoft Sans Serif" pitchFamily="34" charset="0"/>
              </a:rPr>
              <a:t>System that engages the </a:t>
            </a:r>
            <a:r>
              <a:rPr lang="en-US" sz="2000" b="1" u="sng" dirty="0" smtClean="0">
                <a:solidFill>
                  <a:schemeClr val="bg1"/>
                </a:solidFill>
                <a:latin typeface="Comic Sans MS" pitchFamily="66" charset="0"/>
                <a:ea typeface="Calibri" pitchFamily="34" charset="0"/>
                <a:cs typeface="Microsoft Sans Serif" pitchFamily="34" charset="0"/>
              </a:rPr>
              <a:t>“</a:t>
            </a:r>
            <a:r>
              <a:rPr lang="en-US" sz="2000" b="1" u="sng" dirty="0" smtClean="0">
                <a:solidFill>
                  <a:schemeClr val="bg1"/>
                </a:solidFill>
                <a:latin typeface="Comic Sans MS" pitchFamily="66" charset="0"/>
                <a:ea typeface="Calibri" pitchFamily="34" charset="0"/>
                <a:cs typeface="Microsoft Sans Serif" pitchFamily="34" charset="0"/>
              </a:rPr>
              <a:t>fight or flight”</a:t>
            </a:r>
            <a:r>
              <a:rPr lang="en-US" sz="2000" dirty="0" smtClean="0">
                <a:solidFill>
                  <a:schemeClr val="bg1"/>
                </a:solidFill>
                <a:latin typeface="Comic Sans MS" pitchFamily="66" charset="0"/>
                <a:ea typeface="Calibri" pitchFamily="34" charset="0"/>
                <a:cs typeface="Microsoft Sans Serif" pitchFamily="34" charset="0"/>
              </a:rPr>
              <a:t> </a:t>
            </a:r>
            <a:r>
              <a:rPr lang="en-US" sz="2000" dirty="0" smtClean="0">
                <a:solidFill>
                  <a:schemeClr val="bg1"/>
                </a:solidFill>
                <a:latin typeface="Comic Sans MS" pitchFamily="66" charset="0"/>
                <a:ea typeface="Calibri" pitchFamily="34" charset="0"/>
                <a:cs typeface="Microsoft Sans Serif" pitchFamily="34" charset="0"/>
              </a:rPr>
              <a:t>response </a:t>
            </a:r>
            <a:r>
              <a:rPr lang="en-US" sz="2000" dirty="0" smtClean="0">
                <a:solidFill>
                  <a:schemeClr val="bg1"/>
                </a:solidFill>
                <a:latin typeface="Comic Sans MS" pitchFamily="66" charset="0"/>
                <a:ea typeface="Calibri" pitchFamily="34" charset="0"/>
                <a:cs typeface="Microsoft Sans Serif" pitchFamily="34" charset="0"/>
              </a:rPr>
              <a:t>to an emergency situation – to either stay and handle the situation or to run from it.  </a:t>
            </a:r>
            <a:endParaRPr lang="en-US" sz="2000" dirty="0" smtClean="0">
              <a:solidFill>
                <a:schemeClr val="bg1"/>
              </a:solidFill>
              <a:latin typeface="Comic Sans MS" pitchFamily="66" charset="0"/>
            </a:endParaRPr>
          </a:p>
          <a:p>
            <a:pPr lvl="0" eaLnBrk="0" fontAlgn="base" hangingPunct="0">
              <a:spcBef>
                <a:spcPct val="0"/>
              </a:spcBef>
              <a:spcAft>
                <a:spcPct val="0"/>
              </a:spcAft>
              <a:tabLst>
                <a:tab pos="457200" algn="l"/>
                <a:tab pos="685800" algn="l"/>
              </a:tabLst>
            </a:pPr>
            <a:r>
              <a:rPr lang="en-US" sz="2000" i="1" dirty="0" smtClean="0">
                <a:solidFill>
                  <a:schemeClr val="bg1"/>
                </a:solidFill>
                <a:latin typeface="Comic Sans MS" pitchFamily="66" charset="0"/>
                <a:ea typeface="Calibri" pitchFamily="34" charset="0"/>
                <a:cs typeface="Microsoft Sans Serif" pitchFamily="34" charset="0"/>
              </a:rPr>
              <a:t>	</a:t>
            </a:r>
          </a:p>
          <a:p>
            <a:pPr lvl="0" fontAlgn="base">
              <a:spcBef>
                <a:spcPct val="0"/>
              </a:spcBef>
              <a:spcAft>
                <a:spcPct val="0"/>
              </a:spcAft>
              <a:tabLst>
                <a:tab pos="457200" algn="l"/>
                <a:tab pos="685800" algn="l"/>
              </a:tabLst>
            </a:pPr>
            <a:r>
              <a:rPr lang="en-US" sz="2000" i="1" dirty="0" smtClean="0">
                <a:solidFill>
                  <a:schemeClr val="bg1"/>
                </a:solidFill>
                <a:latin typeface="Comic Sans MS" pitchFamily="66" charset="0"/>
                <a:ea typeface="Calibri" pitchFamily="34" charset="0"/>
                <a:cs typeface="Microsoft Sans Serif" pitchFamily="34" charset="0"/>
              </a:rPr>
              <a:t>	</a:t>
            </a:r>
            <a:r>
              <a:rPr lang="en-US" sz="2000" i="1" dirty="0" smtClean="0">
                <a:solidFill>
                  <a:schemeClr val="bg1"/>
                </a:solidFill>
                <a:latin typeface="Comic Sans MS" pitchFamily="66" charset="0"/>
                <a:ea typeface="Calibri" pitchFamily="34" charset="0"/>
                <a:cs typeface="Microsoft Sans Serif" pitchFamily="34" charset="0"/>
              </a:rPr>
              <a:t>This </a:t>
            </a:r>
            <a:r>
              <a:rPr lang="en-US" sz="2000" i="1" dirty="0" smtClean="0">
                <a:solidFill>
                  <a:schemeClr val="bg1"/>
                </a:solidFill>
                <a:latin typeface="Comic Sans MS" pitchFamily="66" charset="0"/>
                <a:ea typeface="Calibri" pitchFamily="34" charset="0"/>
                <a:cs typeface="Microsoft Sans Serif" pitchFamily="34" charset="0"/>
              </a:rPr>
              <a:t>system </a:t>
            </a:r>
            <a:r>
              <a:rPr lang="en-US" sz="2000" b="1" i="1" u="sng" dirty="0" smtClean="0">
                <a:solidFill>
                  <a:schemeClr val="bg1"/>
                </a:solidFill>
                <a:latin typeface="Comic Sans MS" pitchFamily="66" charset="0"/>
                <a:ea typeface="Calibri" pitchFamily="34" charset="0"/>
                <a:cs typeface="Microsoft Sans Serif" pitchFamily="34" charset="0"/>
              </a:rPr>
              <a:t>energizes</a:t>
            </a:r>
            <a:r>
              <a:rPr lang="en-US" sz="2000" i="1" dirty="0" smtClean="0">
                <a:solidFill>
                  <a:schemeClr val="bg1"/>
                </a:solidFill>
                <a:latin typeface="Comic Sans MS" pitchFamily="66" charset="0"/>
                <a:ea typeface="Calibri" pitchFamily="34" charset="0"/>
                <a:cs typeface="Microsoft Sans Serif" pitchFamily="34" charset="0"/>
              </a:rPr>
              <a:t> and </a:t>
            </a:r>
            <a:r>
              <a:rPr lang="en-US" sz="2000" b="1" i="1" u="sng" dirty="0" smtClean="0">
                <a:solidFill>
                  <a:schemeClr val="bg1"/>
                </a:solidFill>
                <a:latin typeface="Comic Sans MS" pitchFamily="66" charset="0"/>
                <a:ea typeface="Calibri" pitchFamily="34" charset="0"/>
                <a:cs typeface="Microsoft Sans Serif" pitchFamily="34" charset="0"/>
              </a:rPr>
              <a:t>prepares</a:t>
            </a:r>
            <a:r>
              <a:rPr lang="en-US" sz="2000" i="1" dirty="0" smtClean="0">
                <a:solidFill>
                  <a:schemeClr val="bg1"/>
                </a:solidFill>
                <a:latin typeface="Comic Sans MS" pitchFamily="66" charset="0"/>
                <a:ea typeface="Calibri" pitchFamily="34" charset="0"/>
                <a:cs typeface="Microsoft Sans Serif" pitchFamily="34" charset="0"/>
              </a:rPr>
              <a:t> us for emergencies</a:t>
            </a:r>
            <a:r>
              <a:rPr lang="en-US" sz="2000" i="1" dirty="0" smtClean="0">
                <a:solidFill>
                  <a:schemeClr val="bg1"/>
                </a:solidFill>
                <a:latin typeface="Comic Sans MS" pitchFamily="66" charset="0"/>
                <a:ea typeface="Calibri" pitchFamily="34" charset="0"/>
                <a:cs typeface="Microsoft Sans Serif" pitchFamily="34" charset="0"/>
              </a:rPr>
              <a:t>.</a:t>
            </a:r>
            <a:r>
              <a:rPr lang="en-US" sz="2000" dirty="0" smtClean="0">
                <a:latin typeface="Microsoft Sans Serif" pitchFamily="34" charset="0"/>
                <a:ea typeface="Calibri" pitchFamily="34" charset="0"/>
                <a:cs typeface="Microsoft Sans Serif" pitchFamily="34" charset="0"/>
              </a:rPr>
              <a:t> </a:t>
            </a:r>
            <a:endParaRPr lang="en-US" sz="2000" dirty="0" smtClean="0">
              <a:latin typeface="Microsoft Sans Serif" pitchFamily="34" charset="0"/>
              <a:ea typeface="Calibri" pitchFamily="34" charset="0"/>
              <a:cs typeface="Microsoft Sans Serif" pitchFamily="34" charset="0"/>
            </a:endParaRPr>
          </a:p>
          <a:p>
            <a:pPr lvl="0" fontAlgn="base">
              <a:spcBef>
                <a:spcPct val="0"/>
              </a:spcBef>
              <a:spcAft>
                <a:spcPct val="0"/>
              </a:spcAft>
              <a:tabLst>
                <a:tab pos="457200" algn="l"/>
                <a:tab pos="685800" algn="l"/>
              </a:tabLst>
            </a:pPr>
            <a:endParaRPr lang="en-US" sz="2000" dirty="0" smtClean="0">
              <a:solidFill>
                <a:schemeClr val="bg1"/>
              </a:solidFill>
              <a:latin typeface="Microsoft Sans Serif" pitchFamily="34" charset="0"/>
              <a:ea typeface="Calibri" pitchFamily="34" charset="0"/>
              <a:cs typeface="Microsoft Sans Serif" pitchFamily="34" charset="0"/>
            </a:endParaRPr>
          </a:p>
          <a:p>
            <a:pPr lvl="0" fontAlgn="base">
              <a:spcBef>
                <a:spcPct val="0"/>
              </a:spcBef>
              <a:spcAft>
                <a:spcPct val="0"/>
              </a:spcAft>
              <a:tabLst>
                <a:tab pos="457200" algn="l"/>
                <a:tab pos="685800" algn="l"/>
              </a:tabLst>
            </a:pPr>
            <a:r>
              <a:rPr lang="en-US" sz="2000" dirty="0" smtClean="0">
                <a:solidFill>
                  <a:schemeClr val="bg1"/>
                </a:solidFill>
                <a:latin typeface="Microsoft Sans Serif" pitchFamily="34" charset="0"/>
                <a:ea typeface="Calibri" pitchFamily="34" charset="0"/>
                <a:cs typeface="Microsoft Sans Serif" pitchFamily="34" charset="0"/>
              </a:rPr>
              <a:t>	</a:t>
            </a:r>
            <a:r>
              <a:rPr lang="en-US" sz="2000" dirty="0" smtClean="0">
                <a:solidFill>
                  <a:schemeClr val="bg1"/>
                </a:solidFill>
                <a:latin typeface="Comic Sans MS" pitchFamily="66" charset="0"/>
                <a:ea typeface="Calibri" pitchFamily="34" charset="0"/>
                <a:cs typeface="Microsoft Sans Serif" pitchFamily="34" charset="0"/>
              </a:rPr>
              <a:t>While </a:t>
            </a:r>
            <a:r>
              <a:rPr lang="en-US" sz="2000" dirty="0" smtClean="0">
                <a:solidFill>
                  <a:schemeClr val="bg1"/>
                </a:solidFill>
                <a:latin typeface="Comic Sans MS" pitchFamily="66" charset="0"/>
                <a:ea typeface="Calibri" pitchFamily="34" charset="0"/>
                <a:cs typeface="Microsoft Sans Serif" pitchFamily="34" charset="0"/>
              </a:rPr>
              <a:t>the sympathetic nervous system shoots up our energy levels </a:t>
            </a:r>
            <a:r>
              <a:rPr lang="en-US" sz="2000" dirty="0" smtClean="0">
                <a:solidFill>
                  <a:schemeClr val="bg1"/>
                </a:solidFill>
                <a:latin typeface="Comic Sans MS" pitchFamily="66" charset="0"/>
                <a:ea typeface="Calibri" pitchFamily="34" charset="0"/>
                <a:cs typeface="Microsoft Sans Serif" pitchFamily="34" charset="0"/>
              </a:rPr>
              <a:t>	to </a:t>
            </a:r>
            <a:r>
              <a:rPr lang="en-US" sz="2000" dirty="0" smtClean="0">
                <a:solidFill>
                  <a:schemeClr val="bg1"/>
                </a:solidFill>
                <a:latin typeface="Comic Sans MS" pitchFamily="66" charset="0"/>
                <a:ea typeface="Calibri" pitchFamily="34" charset="0"/>
                <a:cs typeface="Microsoft Sans Serif" pitchFamily="34" charset="0"/>
              </a:rPr>
              <a:t>prepare us for emergencies, the second division of the </a:t>
            </a:r>
            <a:r>
              <a:rPr lang="en-US" sz="2000" dirty="0" smtClean="0">
                <a:solidFill>
                  <a:schemeClr val="bg1"/>
                </a:solidFill>
                <a:latin typeface="Comic Sans MS" pitchFamily="66" charset="0"/>
                <a:ea typeface="Calibri" pitchFamily="34" charset="0"/>
                <a:cs typeface="Microsoft Sans Serif" pitchFamily="34" charset="0"/>
              </a:rPr>
              <a:t>	autonomic </a:t>
            </a:r>
            <a:r>
              <a:rPr lang="en-US" sz="2000" dirty="0" smtClean="0">
                <a:solidFill>
                  <a:schemeClr val="bg1"/>
                </a:solidFill>
                <a:latin typeface="Comic Sans MS" pitchFamily="66" charset="0"/>
                <a:ea typeface="Calibri" pitchFamily="34" charset="0"/>
                <a:cs typeface="Microsoft Sans Serif" pitchFamily="34" charset="0"/>
              </a:rPr>
              <a:t>nervous system, known as the </a:t>
            </a:r>
            <a:r>
              <a:rPr lang="en-US" sz="2000" b="1" u="sng" dirty="0" smtClean="0">
                <a:solidFill>
                  <a:schemeClr val="bg1"/>
                </a:solidFill>
                <a:latin typeface="Comic Sans MS" pitchFamily="66" charset="0"/>
                <a:ea typeface="Calibri" pitchFamily="34" charset="0"/>
                <a:cs typeface="Microsoft Sans Serif" pitchFamily="34" charset="0"/>
              </a:rPr>
              <a:t>Parasympathetic</a:t>
            </a:r>
            <a:r>
              <a:rPr lang="en-US" sz="2000" dirty="0" smtClean="0">
                <a:solidFill>
                  <a:schemeClr val="bg1"/>
                </a:solidFill>
                <a:latin typeface="Comic Sans MS" pitchFamily="66" charset="0"/>
                <a:ea typeface="Calibri" pitchFamily="34" charset="0"/>
                <a:cs typeface="Microsoft Sans Serif" pitchFamily="34" charset="0"/>
              </a:rPr>
              <a:t> </a:t>
            </a:r>
            <a:r>
              <a:rPr lang="en-US" sz="2000" b="1" u="sng" dirty="0" smtClean="0">
                <a:solidFill>
                  <a:schemeClr val="bg1"/>
                </a:solidFill>
                <a:latin typeface="Comic Sans MS" pitchFamily="66" charset="0"/>
                <a:ea typeface="Calibri" pitchFamily="34" charset="0"/>
                <a:cs typeface="Microsoft Sans Serif" pitchFamily="34" charset="0"/>
              </a:rPr>
              <a:t>Nervous</a:t>
            </a:r>
            <a:r>
              <a:rPr lang="en-US" sz="2000" dirty="0" smtClean="0">
                <a:solidFill>
                  <a:schemeClr val="bg1"/>
                </a:solidFill>
                <a:latin typeface="Comic Sans MS" pitchFamily="66" charset="0"/>
                <a:ea typeface="Calibri" pitchFamily="34" charset="0"/>
                <a:cs typeface="Microsoft Sans Serif" pitchFamily="34" charset="0"/>
              </a:rPr>
              <a:t> </a:t>
            </a:r>
            <a:r>
              <a:rPr lang="en-US" sz="2000" dirty="0" smtClean="0">
                <a:solidFill>
                  <a:schemeClr val="bg1"/>
                </a:solidFill>
                <a:latin typeface="Comic Sans MS" pitchFamily="66" charset="0"/>
                <a:ea typeface="Calibri" pitchFamily="34" charset="0"/>
                <a:cs typeface="Microsoft Sans Serif" pitchFamily="34" charset="0"/>
              </a:rPr>
              <a:t>	</a:t>
            </a:r>
            <a:r>
              <a:rPr lang="en-US" sz="2000" b="1" u="sng" dirty="0" smtClean="0">
                <a:solidFill>
                  <a:schemeClr val="bg1"/>
                </a:solidFill>
                <a:latin typeface="Comic Sans MS" pitchFamily="66" charset="0"/>
                <a:ea typeface="Calibri" pitchFamily="34" charset="0"/>
                <a:cs typeface="Microsoft Sans Serif" pitchFamily="34" charset="0"/>
              </a:rPr>
              <a:t>System</a:t>
            </a:r>
            <a:r>
              <a:rPr lang="en-US" sz="2000" b="1" u="sng" dirty="0" smtClean="0">
                <a:solidFill>
                  <a:schemeClr val="bg1"/>
                </a:solidFill>
                <a:latin typeface="Comic Sans MS" pitchFamily="66" charset="0"/>
                <a:ea typeface="Calibri" pitchFamily="34" charset="0"/>
                <a:cs typeface="Microsoft Sans Serif" pitchFamily="34" charset="0"/>
              </a:rPr>
              <a:t>,</a:t>
            </a:r>
            <a:r>
              <a:rPr lang="en-US" sz="2000" dirty="0" smtClean="0">
                <a:solidFill>
                  <a:schemeClr val="bg1"/>
                </a:solidFill>
                <a:latin typeface="Comic Sans MS" pitchFamily="66" charset="0"/>
                <a:ea typeface="Calibri" pitchFamily="34" charset="0"/>
                <a:cs typeface="Microsoft Sans Serif" pitchFamily="34" charset="0"/>
              </a:rPr>
              <a:t> works against the sympathetic nervous system to </a:t>
            </a:r>
            <a:r>
              <a:rPr lang="en-US" sz="2000" b="1" u="sng" dirty="0" smtClean="0">
                <a:solidFill>
                  <a:schemeClr val="bg1"/>
                </a:solidFill>
                <a:latin typeface="Comic Sans MS" pitchFamily="66" charset="0"/>
                <a:ea typeface="Calibri" pitchFamily="34" charset="0"/>
                <a:cs typeface="Microsoft Sans Serif" pitchFamily="34" charset="0"/>
              </a:rPr>
              <a:t>lower</a:t>
            </a:r>
            <a:r>
              <a:rPr lang="en-US" sz="2000" dirty="0" smtClean="0">
                <a:solidFill>
                  <a:schemeClr val="bg1"/>
                </a:solidFill>
                <a:latin typeface="Comic Sans MS" pitchFamily="66" charset="0"/>
                <a:ea typeface="Calibri" pitchFamily="34" charset="0"/>
                <a:cs typeface="Microsoft Sans Serif" pitchFamily="34" charset="0"/>
              </a:rPr>
              <a:t> </a:t>
            </a:r>
            <a:r>
              <a:rPr lang="en-US" sz="2000" dirty="0" smtClean="0">
                <a:solidFill>
                  <a:schemeClr val="bg1"/>
                </a:solidFill>
                <a:latin typeface="Comic Sans MS" pitchFamily="66" charset="0"/>
                <a:ea typeface="Calibri" pitchFamily="34" charset="0"/>
                <a:cs typeface="Microsoft Sans Serif" pitchFamily="34" charset="0"/>
              </a:rPr>
              <a:t>	and </a:t>
            </a:r>
            <a:r>
              <a:rPr lang="en-US" sz="2000" b="1" u="sng" dirty="0" smtClean="0">
                <a:solidFill>
                  <a:schemeClr val="bg1"/>
                </a:solidFill>
                <a:latin typeface="Comic Sans MS" pitchFamily="66" charset="0"/>
                <a:ea typeface="Calibri" pitchFamily="34" charset="0"/>
                <a:cs typeface="Microsoft Sans Serif" pitchFamily="34" charset="0"/>
              </a:rPr>
              <a:t>conserve</a:t>
            </a:r>
            <a:r>
              <a:rPr lang="en-US" sz="2000" dirty="0" smtClean="0">
                <a:solidFill>
                  <a:schemeClr val="bg1"/>
                </a:solidFill>
                <a:latin typeface="Comic Sans MS" pitchFamily="66" charset="0"/>
                <a:ea typeface="Calibri" pitchFamily="34" charset="0"/>
                <a:cs typeface="Microsoft Sans Serif" pitchFamily="34" charset="0"/>
              </a:rPr>
              <a:t> our energies, thus bringing our autonomic nervous </a:t>
            </a:r>
            <a:r>
              <a:rPr lang="en-US" sz="2000" dirty="0" smtClean="0">
                <a:solidFill>
                  <a:schemeClr val="bg1"/>
                </a:solidFill>
                <a:latin typeface="Comic Sans MS" pitchFamily="66" charset="0"/>
                <a:ea typeface="Calibri" pitchFamily="34" charset="0"/>
                <a:cs typeface="Microsoft Sans Serif" pitchFamily="34" charset="0"/>
              </a:rPr>
              <a:t>	system </a:t>
            </a:r>
            <a:r>
              <a:rPr lang="en-US" sz="2000" dirty="0" smtClean="0">
                <a:solidFill>
                  <a:schemeClr val="bg1"/>
                </a:solidFill>
                <a:latin typeface="Comic Sans MS" pitchFamily="66" charset="0"/>
                <a:ea typeface="Calibri" pitchFamily="34" charset="0"/>
                <a:cs typeface="Microsoft Sans Serif" pitchFamily="34" charset="0"/>
              </a:rPr>
              <a:t>back into </a:t>
            </a:r>
            <a:r>
              <a:rPr lang="en-US" sz="2000" b="1" u="sng" dirty="0" smtClean="0">
                <a:solidFill>
                  <a:schemeClr val="bg1"/>
                </a:solidFill>
                <a:latin typeface="Comic Sans MS" pitchFamily="66" charset="0"/>
                <a:ea typeface="Calibri" pitchFamily="34" charset="0"/>
                <a:cs typeface="Microsoft Sans Serif" pitchFamily="34" charset="0"/>
              </a:rPr>
              <a:t>balance</a:t>
            </a:r>
            <a:r>
              <a:rPr lang="en-US" sz="2000" dirty="0" smtClean="0">
                <a:solidFill>
                  <a:schemeClr val="bg1"/>
                </a:solidFill>
                <a:latin typeface="Comic Sans MS" pitchFamily="66" charset="0"/>
                <a:ea typeface="Calibri" pitchFamily="34" charset="0"/>
                <a:cs typeface="Microsoft Sans Serif" pitchFamily="34" charset="0"/>
              </a:rPr>
              <a:t>.   </a:t>
            </a:r>
            <a:endParaRPr lang="en-US" sz="2000" dirty="0" smtClean="0">
              <a:solidFill>
                <a:schemeClr val="bg1"/>
              </a:solidFill>
              <a:latin typeface="Comic Sans MS" pitchFamily="66" charset="0"/>
            </a:endParaRPr>
          </a:p>
          <a:p>
            <a:pPr lvl="0" eaLnBrk="0" fontAlgn="base" hangingPunct="0">
              <a:spcBef>
                <a:spcPct val="0"/>
              </a:spcBef>
              <a:spcAft>
                <a:spcPct val="0"/>
              </a:spcAft>
              <a:tabLst>
                <a:tab pos="457200" algn="l"/>
                <a:tab pos="685800" algn="l"/>
              </a:tabLst>
            </a:pPr>
            <a:endParaRPr lang="en-US" sz="2000" i="1" dirty="0" smtClean="0">
              <a:solidFill>
                <a:schemeClr val="bg1"/>
              </a:solidFill>
              <a:latin typeface="Comic Sans MS" pitchFamily="66" charset="0"/>
              <a:ea typeface="Calibri" pitchFamily="34" charset="0"/>
              <a:cs typeface="Microsoft Sans Serif" pitchFamily="34" charset="0"/>
            </a:endParaRPr>
          </a:p>
          <a:p>
            <a:pPr eaLnBrk="0" fontAlgn="base" hangingPunct="0">
              <a:spcBef>
                <a:spcPct val="0"/>
              </a:spcBef>
              <a:spcAft>
                <a:spcPct val="0"/>
              </a:spcAft>
              <a:tabLst>
                <a:tab pos="457200" algn="l"/>
                <a:tab pos="685800" algn="l"/>
              </a:tabLst>
            </a:pPr>
            <a:r>
              <a:rPr lang="en-US" sz="2000" i="1" dirty="0" smtClean="0">
                <a:solidFill>
                  <a:schemeClr val="bg1"/>
                </a:solidFill>
                <a:latin typeface="Comic Sans MS" pitchFamily="66" charset="0"/>
                <a:ea typeface="Calibri" pitchFamily="34" charset="0"/>
                <a:cs typeface="Microsoft Sans Serif" pitchFamily="34" charset="0"/>
              </a:rPr>
              <a:t>		When </a:t>
            </a:r>
            <a:r>
              <a:rPr lang="en-US" sz="2000" i="1" dirty="0" smtClean="0">
                <a:solidFill>
                  <a:schemeClr val="bg1"/>
                </a:solidFill>
                <a:latin typeface="Comic Sans MS" pitchFamily="66" charset="0"/>
                <a:ea typeface="Calibri" pitchFamily="34" charset="0"/>
                <a:cs typeface="Microsoft Sans Serif" pitchFamily="34" charset="0"/>
              </a:rPr>
              <a:t>there is no emergency (without arousal), the two divisions </a:t>
            </a:r>
            <a:r>
              <a:rPr lang="en-US" sz="2000" i="1" dirty="0" smtClean="0">
                <a:solidFill>
                  <a:schemeClr val="bg1"/>
                </a:solidFill>
                <a:latin typeface="Comic Sans MS" pitchFamily="66" charset="0"/>
                <a:ea typeface="Calibri" pitchFamily="34" charset="0"/>
                <a:cs typeface="Microsoft Sans Serif" pitchFamily="34" charset="0"/>
              </a:rPr>
              <a:t>		of </a:t>
            </a:r>
            <a:r>
              <a:rPr lang="en-US" sz="2000" i="1" dirty="0" smtClean="0">
                <a:solidFill>
                  <a:schemeClr val="bg1"/>
                </a:solidFill>
                <a:latin typeface="Comic Sans MS" pitchFamily="66" charset="0"/>
                <a:ea typeface="Calibri" pitchFamily="34" charset="0"/>
                <a:cs typeface="Microsoft Sans Serif" pitchFamily="34" charset="0"/>
              </a:rPr>
              <a:t>the autonomic nervous system are more or less in </a:t>
            </a:r>
            <a:r>
              <a:rPr lang="en-US" sz="2000" b="1" i="1" u="sng" dirty="0" smtClean="0">
                <a:solidFill>
                  <a:schemeClr val="bg1"/>
                </a:solidFill>
                <a:latin typeface="Comic Sans MS" pitchFamily="66" charset="0"/>
                <a:ea typeface="Calibri" pitchFamily="34" charset="0"/>
                <a:cs typeface="Microsoft Sans Serif" pitchFamily="34" charset="0"/>
              </a:rPr>
              <a:t>balance</a:t>
            </a:r>
            <a:r>
              <a:rPr lang="en-US" sz="2000" i="1" dirty="0" smtClean="0">
                <a:solidFill>
                  <a:schemeClr val="bg1"/>
                </a:solidFill>
                <a:latin typeface="Comic Sans MS" pitchFamily="66" charset="0"/>
                <a:ea typeface="Calibri" pitchFamily="34" charset="0"/>
                <a:cs typeface="Microsoft Sans Serif" pitchFamily="34" charset="0"/>
              </a:rPr>
              <a:t> </a:t>
            </a:r>
            <a:r>
              <a:rPr lang="en-US" sz="2000" i="1" dirty="0" smtClean="0">
                <a:solidFill>
                  <a:schemeClr val="bg1"/>
                </a:solidFill>
                <a:latin typeface="Comic Sans MS" pitchFamily="66" charset="0"/>
                <a:ea typeface="Calibri" pitchFamily="34" charset="0"/>
                <a:cs typeface="Microsoft Sans Serif" pitchFamily="34" charset="0"/>
              </a:rPr>
              <a:t>			throughout </a:t>
            </a:r>
            <a:r>
              <a:rPr lang="en-US" sz="2000" i="1" dirty="0" smtClean="0">
                <a:solidFill>
                  <a:schemeClr val="bg1"/>
                </a:solidFill>
                <a:latin typeface="Comic Sans MS" pitchFamily="66" charset="0"/>
                <a:ea typeface="Calibri" pitchFamily="34" charset="0"/>
                <a:cs typeface="Microsoft Sans Serif" pitchFamily="34" charset="0"/>
              </a:rPr>
              <a:t>the day. </a:t>
            </a:r>
            <a:r>
              <a:rPr lang="en-US" sz="2000" i="1" dirty="0" smtClean="0">
                <a:solidFill>
                  <a:schemeClr val="bg1"/>
                </a:solidFill>
                <a:latin typeface="Comic Sans MS" pitchFamily="66" charset="0"/>
                <a:ea typeface="Calibri" pitchFamily="34" charset="0"/>
                <a:cs typeface="Microsoft Sans Serif" pitchFamily="34" charset="0"/>
              </a:rPr>
              <a:t/>
            </a:r>
            <a:br>
              <a:rPr lang="en-US" sz="2000" i="1" dirty="0" smtClean="0">
                <a:solidFill>
                  <a:schemeClr val="bg1"/>
                </a:solidFill>
                <a:latin typeface="Comic Sans MS" pitchFamily="66" charset="0"/>
                <a:ea typeface="Calibri" pitchFamily="34" charset="0"/>
                <a:cs typeface="Microsoft Sans Serif" pitchFamily="34" charset="0"/>
              </a:rPr>
            </a:br>
            <a:r>
              <a:rPr lang="en-US" sz="2000" i="1" dirty="0" smtClean="0">
                <a:solidFill>
                  <a:schemeClr val="bg1"/>
                </a:solidFill>
                <a:latin typeface="Comic Sans MS" pitchFamily="66" charset="0"/>
                <a:ea typeface="Calibri" pitchFamily="34" charset="0"/>
                <a:cs typeface="Microsoft Sans Serif" pitchFamily="34" charset="0"/>
              </a:rPr>
              <a:t/>
            </a:r>
            <a:br>
              <a:rPr lang="en-US" sz="2000" i="1" dirty="0" smtClean="0">
                <a:solidFill>
                  <a:schemeClr val="bg1"/>
                </a:solidFill>
                <a:latin typeface="Comic Sans MS" pitchFamily="66" charset="0"/>
                <a:ea typeface="Calibri" pitchFamily="34" charset="0"/>
                <a:cs typeface="Microsoft Sans Serif" pitchFamily="34" charset="0"/>
              </a:rPr>
            </a:br>
            <a:r>
              <a:rPr lang="en-US" sz="1600" dirty="0" smtClean="0">
                <a:solidFill>
                  <a:schemeClr val="bg1"/>
                </a:solidFill>
                <a:latin typeface="Comic Sans MS" pitchFamily="66" charset="0"/>
                <a:ea typeface="Calibri" pitchFamily="34" charset="0"/>
                <a:cs typeface="Microsoft Sans Serif" pitchFamily="34" charset="0"/>
              </a:rPr>
              <a:t>Try </a:t>
            </a:r>
            <a:r>
              <a:rPr lang="en-US" sz="1600" dirty="0" smtClean="0">
                <a:solidFill>
                  <a:schemeClr val="bg1"/>
                </a:solidFill>
                <a:latin typeface="Comic Sans MS" pitchFamily="66" charset="0"/>
                <a:ea typeface="Calibri" pitchFamily="34" charset="0"/>
                <a:cs typeface="Microsoft Sans Serif" pitchFamily="34" charset="0"/>
              </a:rPr>
              <a:t>to think of the two divisions of the autonomic nervous system in the following way… the sympathetic nervous system shoots our energy levels up in response to an emergency, while the parasympathetic nervous system serves as a “</a:t>
            </a:r>
            <a:r>
              <a:rPr lang="en-US" sz="1600" b="1" i="1" u="sng" dirty="0" smtClean="0">
                <a:solidFill>
                  <a:schemeClr val="bg1"/>
                </a:solidFill>
                <a:latin typeface="Comic Sans MS" pitchFamily="66" charset="0"/>
                <a:ea typeface="Calibri" pitchFamily="34" charset="0"/>
                <a:cs typeface="Microsoft Sans Serif" pitchFamily="34" charset="0"/>
              </a:rPr>
              <a:t>para</a:t>
            </a:r>
            <a:r>
              <a:rPr lang="en-US" sz="1600" b="1" u="sng" dirty="0" smtClean="0">
                <a:solidFill>
                  <a:schemeClr val="bg1"/>
                </a:solidFill>
                <a:latin typeface="Comic Sans MS" pitchFamily="66" charset="0"/>
                <a:ea typeface="Calibri" pitchFamily="34" charset="0"/>
                <a:cs typeface="Microsoft Sans Serif" pitchFamily="34" charset="0"/>
              </a:rPr>
              <a:t>chute</a:t>
            </a:r>
            <a:r>
              <a:rPr lang="en-US" sz="1600" dirty="0" smtClean="0">
                <a:solidFill>
                  <a:schemeClr val="bg1"/>
                </a:solidFill>
                <a:latin typeface="Comic Sans MS" pitchFamily="66" charset="0"/>
                <a:ea typeface="Calibri" pitchFamily="34" charset="0"/>
                <a:cs typeface="Microsoft Sans Serif" pitchFamily="34" charset="0"/>
              </a:rPr>
              <a:t>” to bring us back down to the ground (or back to normal</a:t>
            </a:r>
            <a:r>
              <a:rPr lang="en-US" sz="1600" dirty="0" smtClean="0">
                <a:solidFill>
                  <a:schemeClr val="bg1"/>
                </a:solidFill>
                <a:latin typeface="Comic Sans MS" pitchFamily="66" charset="0"/>
                <a:ea typeface="Calibri" pitchFamily="34" charset="0"/>
                <a:cs typeface="Microsoft Sans Serif" pitchFamily="34" charset="0"/>
              </a:rPr>
              <a:t>).</a:t>
            </a:r>
            <a:endParaRPr lang="en-US" sz="2000" dirty="0" smtClean="0">
              <a:solidFill>
                <a:schemeClr val="bg1"/>
              </a:solidFill>
              <a:latin typeface="Comic Sans MS" pitchFamily="66"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50177" name="Rectangle 1"/>
          <p:cNvSpPr>
            <a:spLocks noChangeArrowheads="1"/>
          </p:cNvSpPr>
          <p:nvPr/>
        </p:nvSpPr>
        <p:spPr bwMode="auto">
          <a:xfrm>
            <a:off x="152400" y="-50840"/>
            <a:ext cx="8763000" cy="68326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685800" algn="l"/>
              </a:tabLst>
            </a:pPr>
            <a:r>
              <a:rPr kumimoji="0" lang="en-US" sz="2400" b="1"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The Endocrine System</a:t>
            </a:r>
            <a:r>
              <a:rPr kumimoji="0" lang="en-US" sz="2000" b="1"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
            </a:r>
            <a:br>
              <a:rPr kumimoji="0" lang="en-US" sz="2000" b="1"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br>
            <a:endParaRPr kumimoji="0" lang="en-US" b="0" i="0" u="none" strike="noStrike" cap="none" normalizeH="0" baseline="0" dirty="0" smtClean="0">
              <a:ln>
                <a:noFill/>
              </a:ln>
              <a:solidFill>
                <a:schemeClr val="bg1"/>
              </a:solidFill>
              <a:effectLst/>
              <a:latin typeface="Comic Sans MS"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685800" algn="l"/>
              </a:tabLst>
            </a:pPr>
            <a:r>
              <a:rPr kumimoji="0" lang="en-US" sz="20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	Communication by neurons is </a:t>
            </a:r>
            <a:r>
              <a:rPr kumimoji="0" lang="en-US" sz="2000" b="1" i="0" u="sng"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speedy</a:t>
            </a:r>
            <a:r>
              <a:rPr kumimoji="0" lang="en-US" sz="20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 and </a:t>
            </a:r>
            <a:r>
              <a:rPr kumimoji="0" lang="en-US" sz="2000" b="1" i="0" u="sng"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efficient</a:t>
            </a:r>
            <a:r>
              <a:rPr kumimoji="0" lang="en-US" sz="20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 but it doesn’t last long – some messages need to stay in the system longer.  These messages come in the form of </a:t>
            </a:r>
            <a:r>
              <a:rPr kumimoji="0" lang="en-US" sz="2000" b="1" i="0" u="sng"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hormones</a:t>
            </a:r>
            <a:r>
              <a:rPr kumimoji="0" lang="en-US" sz="20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 which are passed through the body in the </a:t>
            </a:r>
            <a:r>
              <a:rPr kumimoji="0" lang="en-US" sz="2000" b="1" i="0" u="sng"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bloodstream</a:t>
            </a:r>
            <a:r>
              <a:rPr kumimoji="0" lang="en-US" sz="20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  Hormones are chemical regulators that control bodily processes such as </a:t>
            </a:r>
            <a:r>
              <a:rPr kumimoji="0" lang="en-US" sz="2000" b="1" i="0" u="sng"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emotional</a:t>
            </a:r>
            <a:r>
              <a:rPr kumimoji="0" lang="en-US" sz="20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 </a:t>
            </a:r>
            <a:r>
              <a:rPr kumimoji="0" lang="en-US" sz="2000" b="1" i="0" u="sng"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responses</a:t>
            </a:r>
            <a:r>
              <a:rPr kumimoji="0" lang="en-US" sz="20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 </a:t>
            </a:r>
            <a:r>
              <a:rPr kumimoji="0" lang="en-US" sz="2000" b="1" i="0" u="sng"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growth</a:t>
            </a:r>
            <a:r>
              <a:rPr kumimoji="0" lang="en-US" sz="20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 and </a:t>
            </a:r>
            <a:r>
              <a:rPr kumimoji="0" lang="en-US" sz="2000" b="1" i="0" u="sng"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sexuality</a:t>
            </a:r>
            <a:r>
              <a:rPr kumimoji="0" lang="en-US" sz="20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a:t>
            </a:r>
            <a:endParaRPr kumimoji="0" lang="en-US" b="0" i="0" u="none" strike="noStrike" cap="none" normalizeH="0" baseline="0" dirty="0" smtClean="0">
              <a:ln>
                <a:noFill/>
              </a:ln>
              <a:solidFill>
                <a:schemeClr val="bg1"/>
              </a:solidFill>
              <a:effectLst/>
              <a:latin typeface="Comic Sans MS"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685800" algn="l"/>
              </a:tabLst>
            </a:pPr>
            <a:r>
              <a:rPr kumimoji="0" lang="en-US" sz="20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		</a:t>
            </a:r>
            <a:br>
              <a:rPr kumimoji="0" lang="en-US" sz="20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br>
            <a:r>
              <a:rPr kumimoji="0" lang="en-US" sz="20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	</a:t>
            </a:r>
            <a:r>
              <a:rPr kumimoji="0" lang="en-US" sz="2000" b="0" i="1"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Hormone</a:t>
            </a:r>
            <a:r>
              <a:rPr kumimoji="0" lang="en-US" sz="20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 comes from a word meaning ‘to activate.”</a:t>
            </a:r>
            <a:br>
              <a:rPr kumimoji="0" lang="en-US" sz="20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br>
            <a:endParaRPr kumimoji="0" lang="en-US" b="0" i="0" u="none" strike="noStrike" cap="none" normalizeH="0" baseline="0" dirty="0" smtClean="0">
              <a:ln>
                <a:noFill/>
              </a:ln>
              <a:solidFill>
                <a:schemeClr val="bg1"/>
              </a:solidFill>
              <a:effectLst/>
              <a:latin typeface="Comic Sans MS"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685800" algn="l"/>
              </a:tabLst>
            </a:pPr>
            <a:r>
              <a:rPr kumimoji="0" lang="en-US" sz="20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These chemicals are held inside </a:t>
            </a:r>
            <a:r>
              <a:rPr kumimoji="0" lang="en-US" sz="2000" b="1" i="0" u="sng"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glands</a:t>
            </a:r>
            <a:r>
              <a:rPr kumimoji="0" lang="en-US" sz="20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 and can turn on other parts of the body.  Glands that release hormones and the hormones themselves make up the </a:t>
            </a:r>
            <a:r>
              <a:rPr kumimoji="0" lang="en-US" sz="2000" b="1" i="0" u="sng"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endocrine</a:t>
            </a:r>
            <a:r>
              <a:rPr kumimoji="0" lang="en-US" sz="20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 </a:t>
            </a:r>
            <a:r>
              <a:rPr kumimoji="0" lang="en-US" sz="2000" b="1" i="0" u="sng"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system</a:t>
            </a:r>
            <a:r>
              <a:rPr kumimoji="0" lang="en-US" sz="20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  </a:t>
            </a:r>
            <a:endParaRPr kumimoji="0" lang="en-US" b="0" i="0" u="none" strike="noStrike" cap="none" normalizeH="0" baseline="0" dirty="0" smtClean="0">
              <a:ln>
                <a:noFill/>
              </a:ln>
              <a:solidFill>
                <a:schemeClr val="bg1"/>
              </a:solidFill>
              <a:effectLst/>
              <a:latin typeface="Comic Sans MS"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685800" algn="l"/>
              </a:tabLst>
            </a:pPr>
            <a:r>
              <a:rPr kumimoji="0" lang="en-US" sz="20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
            </a:r>
            <a:br>
              <a:rPr kumimoji="0" lang="en-US" sz="20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br>
            <a:r>
              <a:rPr kumimoji="0" lang="en-US" sz="20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	</a:t>
            </a:r>
            <a:r>
              <a:rPr kumimoji="0" lang="en-US" sz="2000" b="0" i="1"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Hormones work like </a:t>
            </a:r>
            <a:r>
              <a:rPr kumimoji="0" lang="en-US" sz="2000" b="1" i="1" u="sng"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neurotransmitters</a:t>
            </a:r>
            <a:r>
              <a:rPr kumimoji="0" lang="en-US" sz="2000" b="0" i="1"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 in that they have a special 	</a:t>
            </a:r>
            <a:r>
              <a:rPr kumimoji="0" lang="en-US" sz="2000" b="1" i="1" u="sng"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molecular</a:t>
            </a:r>
            <a:r>
              <a:rPr kumimoji="0" lang="en-US" sz="2000" b="0" i="1"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 structure that must match the structure of the </a:t>
            </a:r>
            <a:r>
              <a:rPr kumimoji="0" lang="en-US" sz="2000" b="1" i="1" u="sng"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receptor</a:t>
            </a:r>
            <a:r>
              <a:rPr kumimoji="0" lang="en-US" sz="2000" b="0" i="1"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tab pos="457200" algn="l"/>
                <a:tab pos="685800" algn="l"/>
              </a:tabLst>
            </a:pPr>
            <a:r>
              <a:rPr kumimoji="0" lang="en-US" sz="20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
            </a:r>
            <a:br>
              <a:rPr kumimoji="0" lang="en-US" sz="20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br>
            <a:r>
              <a:rPr kumimoji="0" lang="en-US" sz="20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	</a:t>
            </a:r>
            <a:r>
              <a:rPr kumimoji="0" lang="en-US" sz="1600" b="0" i="1"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example:  there is a hormone-receptor pair designed only for a woman about to give 	birth.  When the time comes, the hormone is sent through the bloodstream to the 	proper area, where it locks onto its receptor and starts muscular contractions.  If a 	woman never has a baby, this hormone is never used.  </a:t>
            </a:r>
            <a:endParaRPr kumimoji="0" lang="en-US" sz="1400" b="0" i="1" u="none" strike="noStrike" cap="none" normalizeH="0" baseline="0" dirty="0" smtClean="0">
              <a:ln>
                <a:noFill/>
              </a:ln>
              <a:solidFill>
                <a:schemeClr val="bg1"/>
              </a:solidFill>
              <a:effectLst/>
              <a:latin typeface="Arial"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1203" name="Rectangle 3"/>
          <p:cNvSpPr>
            <a:spLocks noChangeArrowheads="1"/>
          </p:cNvSpPr>
          <p:nvPr/>
        </p:nvSpPr>
        <p:spPr bwMode="auto">
          <a:xfrm>
            <a:off x="304800" y="76200"/>
            <a:ext cx="8534400" cy="67710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tabLst>
                <a:tab pos="457200" algn="l"/>
                <a:tab pos="685800" algn="l"/>
              </a:tabLst>
            </a:pPr>
            <a:r>
              <a:rPr lang="en-US" sz="2200" b="1" dirty="0" smtClean="0">
                <a:solidFill>
                  <a:schemeClr val="bg1"/>
                </a:solidFill>
                <a:latin typeface="Comic Sans MS" pitchFamily="66" charset="0"/>
                <a:ea typeface="Calibri" pitchFamily="34" charset="0"/>
                <a:cs typeface="Microsoft Sans Serif" pitchFamily="34" charset="0"/>
              </a:rPr>
              <a:t>The Pituitary </a:t>
            </a:r>
            <a:r>
              <a:rPr lang="en-US" sz="2200" b="1" dirty="0" smtClean="0">
                <a:solidFill>
                  <a:schemeClr val="bg1"/>
                </a:solidFill>
                <a:latin typeface="Comic Sans MS" pitchFamily="66" charset="0"/>
                <a:ea typeface="Calibri" pitchFamily="34" charset="0"/>
                <a:cs typeface="Microsoft Sans Serif" pitchFamily="34" charset="0"/>
              </a:rPr>
              <a:t>Gland</a:t>
            </a:r>
            <a:endParaRPr lang="en-US" sz="2200" dirty="0" smtClean="0">
              <a:solidFill>
                <a:schemeClr val="bg1"/>
              </a:solidFill>
              <a:latin typeface="Comic Sans MS" pitchFamily="66" charset="0"/>
            </a:endParaRPr>
          </a:p>
          <a:p>
            <a:pPr lvl="0" eaLnBrk="0" fontAlgn="base" hangingPunct="0">
              <a:spcBef>
                <a:spcPct val="0"/>
              </a:spcBef>
              <a:spcAft>
                <a:spcPct val="0"/>
              </a:spcAft>
              <a:tabLst>
                <a:tab pos="457200" algn="l"/>
                <a:tab pos="685800" algn="l"/>
              </a:tabLst>
            </a:pPr>
            <a:endParaRPr lang="en-US" sz="1600" dirty="0" smtClean="0">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 pos="685800" algn="l"/>
              </a:tabLst>
            </a:pPr>
            <a:r>
              <a:rPr kumimoji="0" lang="en-US" sz="22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	The pituitary gland is called the </a:t>
            </a:r>
            <a:br>
              <a:rPr kumimoji="0" lang="en-US" sz="22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br>
            <a:r>
              <a:rPr kumimoji="0" lang="en-US" sz="2200" b="1" i="0" u="sng"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master</a:t>
            </a:r>
            <a:r>
              <a:rPr kumimoji="0" lang="en-US" sz="22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 </a:t>
            </a:r>
            <a:r>
              <a:rPr kumimoji="0" lang="en-US" sz="2200" b="1" i="0" u="sng"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gland</a:t>
            </a:r>
            <a:r>
              <a:rPr kumimoji="0" lang="en-US" sz="22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 of the body.  This </a:t>
            </a:r>
            <a:br>
              <a:rPr kumimoji="0" lang="en-US" sz="22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br>
            <a:r>
              <a:rPr kumimoji="0" lang="en-US" sz="22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gland is a small, bean-shaped unit </a:t>
            </a:r>
            <a:br>
              <a:rPr kumimoji="0" lang="en-US" sz="22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br>
            <a:r>
              <a:rPr kumimoji="0" lang="en-US" sz="22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that is attached to and controlled </a:t>
            </a:r>
            <a:br>
              <a:rPr kumimoji="0" lang="en-US" sz="22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br>
            <a:r>
              <a:rPr kumimoji="0" lang="en-US" sz="22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by the hypothalamus.</a:t>
            </a:r>
            <a:endParaRPr kumimoji="0" lang="en-US" sz="2200" b="0" i="0" u="none" strike="noStrike" cap="none" normalizeH="0" baseline="0" dirty="0" smtClean="0">
              <a:ln>
                <a:noFill/>
              </a:ln>
              <a:solidFill>
                <a:schemeClr val="bg1"/>
              </a:solidFill>
              <a:effectLst/>
              <a:latin typeface="Comic Sans MS"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685800" algn="l"/>
              </a:tabLst>
            </a:pPr>
            <a:r>
              <a:rPr kumimoji="0" lang="en-US" sz="22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
            </a:r>
            <a:br>
              <a:rPr kumimoji="0" lang="en-US" sz="22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br>
            <a:r>
              <a:rPr kumimoji="0" lang="en-US" sz="22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The pituitary has two jobs: </a:t>
            </a:r>
            <a:endParaRPr kumimoji="0" lang="en-US" sz="2200" b="0" i="0" u="none" strike="noStrike" cap="none" normalizeH="0" baseline="0" dirty="0" smtClean="0">
              <a:ln>
                <a:noFill/>
              </a:ln>
              <a:solidFill>
                <a:schemeClr val="bg1"/>
              </a:solidFill>
              <a:effectLst/>
              <a:latin typeface="Comic Sans MS" pitchFamily="66" charset="0"/>
            </a:endParaRPr>
          </a:p>
          <a:p>
            <a:pPr lvl="1" eaLnBrk="0" fontAlgn="base" hangingPunct="0">
              <a:spcBef>
                <a:spcPct val="0"/>
              </a:spcBef>
              <a:spcAft>
                <a:spcPct val="0"/>
              </a:spcAft>
              <a:tabLst>
                <a:tab pos="457200" algn="l"/>
                <a:tab pos="685800" algn="l"/>
              </a:tabLst>
            </a:pPr>
            <a:r>
              <a:rPr kumimoji="0" lang="en-US" sz="2200" i="0"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1) </a:t>
            </a:r>
            <a:r>
              <a:rPr kumimoji="0" lang="en-US" sz="2200" b="1" i="0" u="sng"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to send messages that will start other glands going</a:t>
            </a:r>
            <a:r>
              <a:rPr kumimoji="0" lang="en-US" sz="22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 and </a:t>
            </a:r>
            <a:endParaRPr kumimoji="0" lang="en-US" sz="2200" b="0" i="0" u="none" strike="noStrike" cap="none" normalizeH="0" baseline="0" dirty="0" smtClean="0">
              <a:ln>
                <a:noFill/>
              </a:ln>
              <a:solidFill>
                <a:schemeClr val="bg1"/>
              </a:solidFill>
              <a:effectLst/>
              <a:latin typeface="Comic Sans MS" pitchFamily="66" charset="0"/>
            </a:endParaRPr>
          </a:p>
          <a:p>
            <a:pPr marL="0" marR="0" lvl="0" indent="0" algn="l" defTabSz="914400" rtl="0" eaLnBrk="0" fontAlgn="base" latinLnBrk="0" hangingPunct="0">
              <a:lnSpc>
                <a:spcPct val="100000"/>
              </a:lnSpc>
              <a:spcBef>
                <a:spcPct val="0"/>
              </a:spcBef>
              <a:spcAft>
                <a:spcPct val="0"/>
              </a:spcAft>
              <a:buClrTx/>
              <a:buSzTx/>
              <a:tabLst>
                <a:tab pos="457200" algn="l"/>
                <a:tab pos="685800" algn="l"/>
              </a:tabLst>
            </a:pPr>
            <a:r>
              <a:rPr kumimoji="0" lang="en-US" sz="2200" i="0"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	2) </a:t>
            </a:r>
            <a:r>
              <a:rPr kumimoji="0" lang="en-US" sz="2200" b="1" i="0" u="sng"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to determine how tall or short we will be.</a:t>
            </a:r>
            <a:endParaRPr kumimoji="0" lang="en-US" sz="2200" b="0" i="0" u="none" strike="noStrike" cap="none" normalizeH="0" baseline="0" dirty="0" smtClean="0">
              <a:ln>
                <a:noFill/>
              </a:ln>
              <a:solidFill>
                <a:schemeClr val="bg1"/>
              </a:solidFill>
              <a:effectLst/>
              <a:latin typeface="Comic Sans MS"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685800" algn="l"/>
              </a:tabLst>
            </a:pPr>
            <a:r>
              <a:rPr kumimoji="0" lang="en-US" sz="22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
            </a:r>
            <a:br>
              <a:rPr kumimoji="0" lang="en-US" sz="22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br>
            <a:r>
              <a:rPr kumimoji="0" lang="en-US" sz="22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The pituitary gland also makes a </a:t>
            </a:r>
            <a:r>
              <a:rPr kumimoji="0" lang="en-US" sz="2200" b="1" i="0" u="sng"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growth</a:t>
            </a:r>
            <a:r>
              <a:rPr kumimoji="0" lang="en-US" sz="22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 </a:t>
            </a:r>
            <a:r>
              <a:rPr kumimoji="0" lang="en-US" sz="2200" b="1" i="0" u="sng"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hormone</a:t>
            </a:r>
            <a:r>
              <a:rPr kumimoji="0" lang="en-US" sz="22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 but does it in fits and starts – meaning its action is delayed, causing people to either be delayed in their growth or achieve growth faster than others.  </a:t>
            </a:r>
            <a:br>
              <a:rPr kumimoji="0" lang="en-US" sz="22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br>
            <a:endParaRPr kumimoji="0" lang="en-US" b="0" i="0" u="none" strike="noStrike" cap="none" normalizeH="0" baseline="0" dirty="0" smtClean="0">
              <a:ln>
                <a:noFill/>
              </a:ln>
              <a:solidFill>
                <a:schemeClr val="bg1"/>
              </a:solidFill>
              <a:effectLst/>
              <a:latin typeface="Comic Sans MS"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685800" algn="l"/>
              </a:tabLst>
            </a:pPr>
            <a:r>
              <a:rPr kumimoji="0" lang="en-US"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When the pituitary gland isn’t working properly, this can lead to irregularities in growth.</a:t>
            </a:r>
            <a:endParaRPr kumimoji="0" lang="en-US" b="0" i="0" u="none" strike="noStrike" cap="none" normalizeH="0" baseline="0" dirty="0" smtClean="0">
              <a:ln>
                <a:noFill/>
              </a:ln>
              <a:solidFill>
                <a:schemeClr val="bg1"/>
              </a:solidFill>
              <a:effectLst/>
              <a:latin typeface="Comic Sans MS" pitchFamily="66" charset="0"/>
            </a:endParaRPr>
          </a:p>
        </p:txBody>
      </p:sp>
      <p:pic>
        <p:nvPicPr>
          <p:cNvPr id="51201" name="Picture 1"/>
          <p:cNvPicPr>
            <a:picLocks noChangeAspect="1" noChangeArrowheads="1"/>
          </p:cNvPicPr>
          <p:nvPr/>
        </p:nvPicPr>
        <p:blipFill>
          <a:blip r:embed="rId3"/>
          <a:srcRect/>
          <a:stretch>
            <a:fillRect/>
          </a:stretch>
        </p:blipFill>
        <p:spPr bwMode="auto">
          <a:xfrm>
            <a:off x="5029200" y="457200"/>
            <a:ext cx="3903030" cy="251460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52229" name="Rectangle 5"/>
          <p:cNvSpPr>
            <a:spLocks noChangeArrowheads="1"/>
          </p:cNvSpPr>
          <p:nvPr/>
        </p:nvSpPr>
        <p:spPr bwMode="auto">
          <a:xfrm>
            <a:off x="0" y="0"/>
            <a:ext cx="646331" cy="515525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685800" algn="l"/>
                <a:tab pos="1143000" algn="l"/>
              </a:tabLst>
            </a:pPr>
            <a:r>
              <a:rPr kumimoji="0" lang="en-US" sz="1200" b="0" i="0" u="none" strike="noStrike" cap="none" normalizeH="0" baseline="0" dirty="0" smtClean="0">
                <a:ln>
                  <a:noFill/>
                </a:ln>
                <a:solidFill>
                  <a:schemeClr val="tx1"/>
                </a:solidFill>
                <a:effectLst/>
                <a:latin typeface="Microsoft Sans Serif" pitchFamily="34" charset="0"/>
                <a:ea typeface="Calibri" pitchFamily="34" charset="0"/>
                <a:cs typeface="Microsoft Sans Serif" pitchFamily="34" charset="0"/>
              </a:rPr>
              <a:t/>
            </a:r>
            <a:br>
              <a:rPr kumimoji="0" lang="en-US" sz="1200" b="0" i="0" u="none" strike="noStrike" cap="none" normalizeH="0" baseline="0" dirty="0" smtClean="0">
                <a:ln>
                  <a:noFill/>
                </a:ln>
                <a:solidFill>
                  <a:schemeClr val="tx1"/>
                </a:solidFill>
                <a:effectLst/>
                <a:latin typeface="Microsoft Sans Serif" pitchFamily="34" charset="0"/>
                <a:ea typeface="Calibri" pitchFamily="34" charset="0"/>
                <a:cs typeface="Microsoft Sans Serif" pitchFamily="34" charset="0"/>
              </a:rPr>
            </a:br>
            <a:endParaRPr kumimoji="0" lang="en-US" sz="1200" b="0" i="0" u="none" strike="noStrike" cap="none" normalizeH="0" baseline="0" dirty="0" smtClean="0">
              <a:ln>
                <a:noFill/>
              </a:ln>
              <a:solidFill>
                <a:schemeClr val="tx1"/>
              </a:solidFill>
              <a:effectLst/>
              <a:latin typeface="Microsoft Sans Serif" pitchFamily="34" charset="0"/>
              <a:ea typeface="Calibri" pitchFamily="34" charset="0"/>
              <a:cs typeface="Microsoft Sans Serif"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 pos="685800" algn="l"/>
                <a:tab pos="1143000" algn="l"/>
              </a:tabLst>
            </a:pPr>
            <a:endParaRPr lang="en-US" sz="1200" dirty="0" smtClean="0">
              <a:latin typeface="Microsoft Sans Serif" pitchFamily="34" charset="0"/>
              <a:cs typeface="Microsoft Sans Serif"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 pos="685800" algn="l"/>
                <a:tab pos="1143000" algn="l"/>
              </a:tabLst>
            </a:pPr>
            <a:endParaRPr kumimoji="0" lang="en-US" sz="1200" b="0" i="0" u="none" strike="noStrike" cap="none" normalizeH="0" baseline="0" dirty="0" smtClean="0">
              <a:ln>
                <a:noFill/>
              </a:ln>
              <a:solidFill>
                <a:schemeClr val="tx1"/>
              </a:solidFill>
              <a:effectLst/>
              <a:latin typeface="Microsoft Sans Serif" pitchFamily="34" charset="0"/>
              <a:cs typeface="Microsoft Sans Serif"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 pos="685800" algn="l"/>
                <a:tab pos="1143000" algn="l"/>
              </a:tabLst>
            </a:pPr>
            <a:endParaRPr lang="en-US" sz="1200" dirty="0" smtClean="0">
              <a:latin typeface="Microsoft Sans Serif" pitchFamily="34" charset="0"/>
              <a:cs typeface="Microsoft Sans Serif"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 pos="685800" algn="l"/>
                <a:tab pos="1143000" algn="l"/>
              </a:tabLst>
            </a:pPr>
            <a:endParaRPr kumimoji="0" lang="en-US" sz="1200" b="0" i="0" u="none" strike="noStrike" cap="none" normalizeH="0" baseline="0" dirty="0" smtClean="0">
              <a:ln>
                <a:noFill/>
              </a:ln>
              <a:solidFill>
                <a:schemeClr val="tx1"/>
              </a:solidFill>
              <a:effectLst/>
              <a:latin typeface="Microsoft Sans Serif" pitchFamily="34" charset="0"/>
              <a:cs typeface="Microsoft Sans Serif"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 pos="685800" algn="l"/>
                <a:tab pos="1143000" algn="l"/>
              </a:tabLst>
            </a:pPr>
            <a:endParaRPr lang="en-US" sz="1200" dirty="0" smtClean="0">
              <a:latin typeface="Microsoft Sans Serif" pitchFamily="34" charset="0"/>
              <a:cs typeface="Microsoft Sans Serif"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 pos="685800" algn="l"/>
                <a:tab pos="1143000" algn="l"/>
              </a:tabLst>
            </a:pPr>
            <a:endParaRPr kumimoji="0" lang="en-US" sz="1200" b="0" i="0" u="none" strike="noStrike" cap="none" normalizeH="0" baseline="0" dirty="0" smtClean="0">
              <a:ln>
                <a:noFill/>
              </a:ln>
              <a:solidFill>
                <a:schemeClr val="tx1"/>
              </a:solidFill>
              <a:effectLst/>
              <a:latin typeface="Microsoft Sans Serif" pitchFamily="34" charset="0"/>
              <a:cs typeface="Microsoft Sans Serif"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 pos="685800" algn="l"/>
                <a:tab pos="1143000" algn="l"/>
              </a:tabLst>
            </a:pPr>
            <a:endParaRPr lang="en-US" sz="1200" dirty="0" smtClean="0">
              <a:latin typeface="Microsoft Sans Serif" pitchFamily="34" charset="0"/>
              <a:cs typeface="Microsoft Sans Serif"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 pos="685800" algn="l"/>
                <a:tab pos="1143000" algn="l"/>
              </a:tabLst>
            </a:pPr>
            <a:endParaRPr kumimoji="0" lang="en-US" sz="1200" b="0" i="0" u="none" strike="noStrike" cap="none" normalizeH="0" baseline="0" dirty="0" smtClean="0">
              <a:ln>
                <a:noFill/>
              </a:ln>
              <a:solidFill>
                <a:schemeClr val="tx1"/>
              </a:solidFill>
              <a:effectLst/>
              <a:latin typeface="Microsoft Sans Serif" pitchFamily="34" charset="0"/>
              <a:cs typeface="Microsoft Sans Serif"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 pos="685800" algn="l"/>
                <a:tab pos="1143000" algn="l"/>
              </a:tabLst>
            </a:pPr>
            <a:endParaRPr lang="en-US" sz="1200" dirty="0" smtClean="0">
              <a:latin typeface="Microsoft Sans Serif" pitchFamily="34" charset="0"/>
              <a:cs typeface="Microsoft Sans Serif"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 pos="685800" algn="l"/>
                <a:tab pos="1143000" algn="l"/>
              </a:tabLst>
            </a:pPr>
            <a:endParaRPr kumimoji="0" lang="en-US" sz="1200" b="0" i="0" u="none" strike="noStrike" cap="none" normalizeH="0" baseline="0" dirty="0" smtClean="0">
              <a:ln>
                <a:noFill/>
              </a:ln>
              <a:solidFill>
                <a:schemeClr val="tx1"/>
              </a:solidFill>
              <a:effectLst/>
              <a:latin typeface="Microsoft Sans Serif" pitchFamily="34" charset="0"/>
              <a:cs typeface="Microsoft Sans Serif"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 pos="685800" algn="l"/>
                <a:tab pos="1143000" algn="l"/>
              </a:tabLst>
            </a:pPr>
            <a:endParaRPr lang="en-US" sz="1200" dirty="0" smtClean="0">
              <a:latin typeface="Microsoft Sans Serif" pitchFamily="34" charset="0"/>
              <a:cs typeface="Microsoft Sans Serif"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 pos="685800" algn="l"/>
                <a:tab pos="1143000" algn="l"/>
              </a:tabLst>
            </a:pPr>
            <a:endParaRPr kumimoji="0" lang="en-US" sz="1200" b="0" i="0" u="none" strike="noStrike" cap="none" normalizeH="0" baseline="0" dirty="0" smtClean="0">
              <a:ln>
                <a:noFill/>
              </a:ln>
              <a:solidFill>
                <a:schemeClr val="tx1"/>
              </a:solidFill>
              <a:effectLst/>
              <a:latin typeface="Microsoft Sans Serif" pitchFamily="34" charset="0"/>
              <a:cs typeface="Microsoft Sans Serif"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 pos="685800" algn="l"/>
                <a:tab pos="1143000" algn="l"/>
              </a:tabLst>
            </a:pPr>
            <a:endParaRPr lang="en-US" sz="1200" dirty="0" smtClean="0">
              <a:latin typeface="Microsoft Sans Serif" pitchFamily="34" charset="0"/>
              <a:cs typeface="Microsoft Sans Serif"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 pos="685800" algn="l"/>
                <a:tab pos="1143000" algn="l"/>
              </a:tabLst>
            </a:pPr>
            <a:endParaRPr kumimoji="0" lang="en-US" sz="1200" b="0" i="0" u="none" strike="noStrike" cap="none" normalizeH="0" baseline="0" dirty="0" smtClean="0">
              <a:ln>
                <a:noFill/>
              </a:ln>
              <a:solidFill>
                <a:schemeClr val="tx1"/>
              </a:solidFill>
              <a:effectLst/>
              <a:latin typeface="Microsoft Sans Serif" pitchFamily="34" charset="0"/>
              <a:cs typeface="Microsoft Sans Serif"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 pos="685800" algn="l"/>
                <a:tab pos="1143000" algn="l"/>
              </a:tabLst>
            </a:pPr>
            <a:endParaRPr lang="en-US" sz="1200" dirty="0" smtClean="0">
              <a:latin typeface="Microsoft Sans Serif" pitchFamily="34" charset="0"/>
              <a:cs typeface="Microsoft Sans Serif"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 pos="685800" algn="l"/>
                <a:tab pos="1143000" algn="l"/>
              </a:tabLst>
            </a:pPr>
            <a:endParaRPr kumimoji="0" lang="en-US" sz="1200" b="0" i="0" u="none" strike="noStrike" cap="none" normalizeH="0" baseline="0" dirty="0" smtClean="0">
              <a:ln>
                <a:noFill/>
              </a:ln>
              <a:solidFill>
                <a:schemeClr val="tx1"/>
              </a:solidFill>
              <a:effectLst/>
              <a:latin typeface="Microsoft Sans Serif" pitchFamily="34" charset="0"/>
              <a:cs typeface="Microsoft Sans Serif"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 pos="685800" algn="l"/>
                <a:tab pos="1143000" algn="l"/>
              </a:tabLst>
            </a:pPr>
            <a:endParaRPr lang="en-US" sz="1200" dirty="0" smtClean="0">
              <a:latin typeface="Microsoft Sans Serif" pitchFamily="34" charset="0"/>
              <a:cs typeface="Microsoft Sans Serif"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 pos="685800" algn="l"/>
                <a:tab pos="1143000" algn="l"/>
              </a:tabLst>
            </a:pPr>
            <a:endParaRPr kumimoji="0" lang="en-US" sz="1200" b="0" i="0" u="none" strike="noStrike" cap="none" normalizeH="0" baseline="0" dirty="0" smtClean="0">
              <a:ln>
                <a:noFill/>
              </a:ln>
              <a:solidFill>
                <a:schemeClr val="tx1"/>
              </a:solidFill>
              <a:effectLst/>
              <a:latin typeface="Microsoft Sans Serif" pitchFamily="34" charset="0"/>
              <a:cs typeface="Microsoft Sans Serif"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 pos="685800" algn="l"/>
                <a:tab pos="1143000" algn="l"/>
              </a:tabLst>
            </a:pPr>
            <a:endParaRPr lang="en-US" sz="1200" dirty="0" smtClean="0">
              <a:latin typeface="Microsoft Sans Serif" pitchFamily="34" charset="0"/>
              <a:cs typeface="Microsoft Sans Serif"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 pos="685800" algn="l"/>
                <a:tab pos="1143000" algn="l"/>
              </a:tabLst>
            </a:pPr>
            <a:endParaRPr kumimoji="0" lang="en-US" sz="1200" b="0" i="0" u="none" strike="noStrike" cap="none" normalizeH="0" baseline="0" dirty="0" smtClean="0">
              <a:ln>
                <a:noFill/>
              </a:ln>
              <a:solidFill>
                <a:schemeClr val="tx1"/>
              </a:solidFill>
              <a:effectLst/>
              <a:latin typeface="Microsoft Sans Serif" pitchFamily="34" charset="0"/>
              <a:cs typeface="Microsoft Sans Serif"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 pos="685800" algn="l"/>
                <a:tab pos="1143000" algn="l"/>
              </a:tabLst>
            </a:pPr>
            <a:endParaRPr lang="en-US" sz="1200" dirty="0" smtClean="0">
              <a:latin typeface="Microsoft Sans Serif" pitchFamily="34" charset="0"/>
              <a:cs typeface="Microsoft Sans Serif"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 pos="685800" algn="l"/>
                <a:tab pos="1143000" algn="l"/>
              </a:tabLst>
            </a:pPr>
            <a:endParaRPr kumimoji="0" lang="en-US"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685800" algn="l"/>
                <a:tab pos="1143000" algn="l"/>
              </a:tabLst>
            </a:pPr>
            <a:r>
              <a:rPr kumimoji="0" lang="en-US" sz="1200" b="1" i="0" u="none" strike="noStrike" cap="none" normalizeH="0" baseline="0" dirty="0" smtClean="0">
                <a:ln>
                  <a:noFill/>
                </a:ln>
                <a:solidFill>
                  <a:schemeClr val="tx1"/>
                </a:solidFill>
                <a:effectLst/>
                <a:latin typeface="Microsoft Sans Serif" pitchFamily="34" charset="0"/>
                <a:ea typeface="Calibri" pitchFamily="34" charset="0"/>
                <a:cs typeface="Microsoft Sans Serif"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tab pos="457200" algn="l"/>
                <a:tab pos="685800" algn="l"/>
                <a:tab pos="1143000" algn="l"/>
              </a:tabLst>
            </a:pPr>
            <a:endParaRPr lang="en-US" sz="1200" b="1" dirty="0" smtClean="0">
              <a:latin typeface="Microsoft Sans Serif" pitchFamily="34" charset="0"/>
              <a:cs typeface="Microsoft Sans Serif"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685800" algn="l"/>
                <a:tab pos="1143000" algn="l"/>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8" name="Rectangle 7"/>
          <p:cNvSpPr/>
          <p:nvPr/>
        </p:nvSpPr>
        <p:spPr>
          <a:xfrm>
            <a:off x="228600" y="42237"/>
            <a:ext cx="8686800" cy="6771084"/>
          </a:xfrm>
          <a:prstGeom prst="rect">
            <a:avLst/>
          </a:prstGeom>
        </p:spPr>
        <p:txBody>
          <a:bodyPr wrap="square">
            <a:spAutoFit/>
          </a:bodyPr>
          <a:lstStyle/>
          <a:p>
            <a:pPr lvl="0" fontAlgn="base">
              <a:spcBef>
                <a:spcPct val="0"/>
              </a:spcBef>
              <a:spcAft>
                <a:spcPct val="0"/>
              </a:spcAft>
              <a:tabLst>
                <a:tab pos="457200" algn="l"/>
                <a:tab pos="685800" algn="l"/>
                <a:tab pos="1143000" algn="l"/>
              </a:tabLst>
            </a:pPr>
            <a:r>
              <a:rPr lang="en-US" sz="2100" i="1" dirty="0" smtClean="0">
                <a:solidFill>
                  <a:schemeClr val="bg1"/>
                </a:solidFill>
                <a:latin typeface="Comic Sans MS" pitchFamily="66" charset="0"/>
                <a:ea typeface="Calibri" pitchFamily="34" charset="0"/>
                <a:cs typeface="Microsoft Sans Serif" pitchFamily="34" charset="0"/>
              </a:rPr>
              <a:t>The tallest known person in the world measured in at 8 feet 11.1 inches tall, while the shortest known person measured in at 23.2 inches tall.</a:t>
            </a:r>
            <a:endParaRPr lang="en-US" sz="2100" dirty="0" smtClean="0">
              <a:solidFill>
                <a:schemeClr val="bg1"/>
              </a:solidFill>
              <a:latin typeface="Comic Sans MS" pitchFamily="66" charset="0"/>
            </a:endParaRPr>
          </a:p>
          <a:p>
            <a:pPr lvl="0" eaLnBrk="0" fontAlgn="base" hangingPunct="0">
              <a:spcBef>
                <a:spcPct val="0"/>
              </a:spcBef>
              <a:spcAft>
                <a:spcPct val="0"/>
              </a:spcAft>
              <a:tabLst>
                <a:tab pos="457200" algn="l"/>
                <a:tab pos="685800" algn="l"/>
                <a:tab pos="1143000" algn="l"/>
              </a:tabLst>
            </a:pPr>
            <a:endParaRPr lang="en-US" dirty="0" smtClean="0">
              <a:solidFill>
                <a:schemeClr val="bg1"/>
              </a:solidFill>
              <a:latin typeface="Comic Sans MS" pitchFamily="66" charset="0"/>
              <a:ea typeface="Calibri" pitchFamily="34" charset="0"/>
              <a:cs typeface="Microsoft Sans Serif" pitchFamily="34" charset="0"/>
            </a:endParaRPr>
          </a:p>
          <a:p>
            <a:pPr eaLnBrk="0" fontAlgn="base" hangingPunct="0">
              <a:spcBef>
                <a:spcPct val="0"/>
              </a:spcBef>
              <a:spcAft>
                <a:spcPct val="0"/>
              </a:spcAft>
              <a:tabLst>
                <a:tab pos="457200" algn="l"/>
                <a:tab pos="685800" algn="l"/>
                <a:tab pos="1143000" algn="l"/>
              </a:tabLst>
            </a:pPr>
            <a:r>
              <a:rPr lang="en-US" sz="2100" dirty="0" smtClean="0">
                <a:solidFill>
                  <a:schemeClr val="bg1"/>
                </a:solidFill>
                <a:latin typeface="Comic Sans MS" pitchFamily="66" charset="0"/>
                <a:ea typeface="Calibri" pitchFamily="34" charset="0"/>
                <a:cs typeface="Microsoft Sans Serif" pitchFamily="34" charset="0"/>
              </a:rPr>
              <a:t>	</a:t>
            </a:r>
            <a:r>
              <a:rPr lang="en-US" sz="2000" dirty="0" smtClean="0">
                <a:solidFill>
                  <a:schemeClr val="bg1"/>
                </a:solidFill>
                <a:latin typeface="Comic Sans MS" pitchFamily="66" charset="0"/>
                <a:ea typeface="Calibri" pitchFamily="34" charset="0"/>
                <a:cs typeface="Microsoft Sans Serif" pitchFamily="34" charset="0"/>
              </a:rPr>
              <a:t>The pituitary requires a normal </a:t>
            </a:r>
            <a:r>
              <a:rPr lang="en-US" sz="2000" b="1" u="sng" dirty="0" smtClean="0">
                <a:solidFill>
                  <a:schemeClr val="bg1"/>
                </a:solidFill>
                <a:latin typeface="Comic Sans MS" pitchFamily="66" charset="0"/>
                <a:ea typeface="Calibri" pitchFamily="34" charset="0"/>
                <a:cs typeface="Microsoft Sans Serif" pitchFamily="34" charset="0"/>
              </a:rPr>
              <a:t>environment</a:t>
            </a:r>
            <a:r>
              <a:rPr lang="en-US" sz="2000" dirty="0" smtClean="0">
                <a:solidFill>
                  <a:schemeClr val="bg1"/>
                </a:solidFill>
                <a:latin typeface="Comic Sans MS" pitchFamily="66" charset="0"/>
                <a:ea typeface="Calibri" pitchFamily="34" charset="0"/>
                <a:cs typeface="Microsoft Sans Serif" pitchFamily="34" charset="0"/>
              </a:rPr>
              <a:t> and proper </a:t>
            </a:r>
            <a:r>
              <a:rPr lang="en-US" sz="2000" b="1" u="sng" dirty="0" smtClean="0">
                <a:solidFill>
                  <a:schemeClr val="bg1"/>
                </a:solidFill>
                <a:latin typeface="Comic Sans MS" pitchFamily="66" charset="0"/>
                <a:ea typeface="Calibri" pitchFamily="34" charset="0"/>
                <a:cs typeface="Microsoft Sans Serif" pitchFamily="34" charset="0"/>
              </a:rPr>
              <a:t>nutrition</a:t>
            </a:r>
            <a:r>
              <a:rPr lang="en-US" sz="2000" dirty="0" smtClean="0">
                <a:solidFill>
                  <a:schemeClr val="bg1"/>
                </a:solidFill>
                <a:latin typeface="Comic Sans MS" pitchFamily="66" charset="0"/>
                <a:ea typeface="Calibri" pitchFamily="34" charset="0"/>
                <a:cs typeface="Microsoft Sans Serif" pitchFamily="34" charset="0"/>
              </a:rPr>
              <a:t> in 	which to function properly.  When these factors are denied, it can 	lead to </a:t>
            </a:r>
            <a:r>
              <a:rPr lang="en-US" sz="2000" b="1" u="sng" dirty="0" smtClean="0">
                <a:solidFill>
                  <a:schemeClr val="bg1"/>
                </a:solidFill>
                <a:latin typeface="Comic Sans MS" pitchFamily="66" charset="0"/>
                <a:ea typeface="Calibri" pitchFamily="34" charset="0"/>
                <a:cs typeface="Microsoft Sans Serif" pitchFamily="34" charset="0"/>
              </a:rPr>
              <a:t>stunted</a:t>
            </a:r>
            <a:r>
              <a:rPr lang="en-US" sz="2000" dirty="0" smtClean="0">
                <a:solidFill>
                  <a:schemeClr val="bg1"/>
                </a:solidFill>
                <a:latin typeface="Comic Sans MS" pitchFamily="66" charset="0"/>
                <a:ea typeface="Calibri" pitchFamily="34" charset="0"/>
                <a:cs typeface="Microsoft Sans Serif" pitchFamily="34" charset="0"/>
              </a:rPr>
              <a:t> </a:t>
            </a:r>
            <a:r>
              <a:rPr lang="en-US" sz="2000" b="1" u="sng" dirty="0" smtClean="0">
                <a:solidFill>
                  <a:schemeClr val="bg1"/>
                </a:solidFill>
                <a:latin typeface="Comic Sans MS" pitchFamily="66" charset="0"/>
                <a:ea typeface="Calibri" pitchFamily="34" charset="0"/>
                <a:cs typeface="Microsoft Sans Serif" pitchFamily="34" charset="0"/>
              </a:rPr>
              <a:t>growth</a:t>
            </a:r>
            <a:r>
              <a:rPr lang="en-US" sz="2000" dirty="0" smtClean="0">
                <a:solidFill>
                  <a:schemeClr val="bg1"/>
                </a:solidFill>
                <a:latin typeface="Comic Sans MS" pitchFamily="66" charset="0"/>
                <a:ea typeface="Calibri" pitchFamily="34" charset="0"/>
                <a:cs typeface="Microsoft Sans Serif" pitchFamily="34" charset="0"/>
              </a:rPr>
              <a:t> due to a </a:t>
            </a:r>
            <a:r>
              <a:rPr lang="en-US" sz="2000" b="1" u="sng" dirty="0" smtClean="0">
                <a:solidFill>
                  <a:schemeClr val="bg1"/>
                </a:solidFill>
                <a:latin typeface="Comic Sans MS" pitchFamily="66" charset="0"/>
                <a:ea typeface="Calibri" pitchFamily="34" charset="0"/>
                <a:cs typeface="Microsoft Sans Serif" pitchFamily="34" charset="0"/>
              </a:rPr>
              <a:t>reduced</a:t>
            </a:r>
            <a:r>
              <a:rPr lang="en-US" sz="2000" dirty="0" smtClean="0">
                <a:solidFill>
                  <a:schemeClr val="bg1"/>
                </a:solidFill>
                <a:latin typeface="Comic Sans MS" pitchFamily="66" charset="0"/>
                <a:ea typeface="Calibri" pitchFamily="34" charset="0"/>
                <a:cs typeface="Microsoft Sans Serif" pitchFamily="34" charset="0"/>
              </a:rPr>
              <a:t> amount of growth hormone 	being secreted. </a:t>
            </a:r>
            <a:endParaRPr lang="en-US" sz="2000" b="1" dirty="0" smtClean="0">
              <a:solidFill>
                <a:schemeClr val="bg1"/>
              </a:solidFill>
              <a:latin typeface="Microsoft Sans Serif" pitchFamily="34" charset="0"/>
              <a:ea typeface="Calibri" pitchFamily="34" charset="0"/>
              <a:cs typeface="Microsoft Sans Serif" pitchFamily="34" charset="0"/>
            </a:endParaRPr>
          </a:p>
          <a:p>
            <a:pPr eaLnBrk="0" fontAlgn="base" hangingPunct="0">
              <a:spcBef>
                <a:spcPct val="0"/>
              </a:spcBef>
              <a:spcAft>
                <a:spcPct val="0"/>
              </a:spcAft>
              <a:tabLst>
                <a:tab pos="457200" algn="l"/>
                <a:tab pos="685800" algn="l"/>
                <a:tab pos="1143000" algn="l"/>
              </a:tabLst>
            </a:pPr>
            <a:endParaRPr lang="en-US" sz="2200" b="1" dirty="0" smtClean="0">
              <a:solidFill>
                <a:schemeClr val="bg1"/>
              </a:solidFill>
              <a:latin typeface="Comic Sans MS" pitchFamily="66" charset="0"/>
              <a:ea typeface="Calibri" pitchFamily="34" charset="0"/>
              <a:cs typeface="Microsoft Sans Serif" pitchFamily="34" charset="0"/>
            </a:endParaRPr>
          </a:p>
          <a:p>
            <a:pPr eaLnBrk="0" fontAlgn="base" hangingPunct="0">
              <a:spcBef>
                <a:spcPct val="0"/>
              </a:spcBef>
              <a:spcAft>
                <a:spcPct val="0"/>
              </a:spcAft>
              <a:tabLst>
                <a:tab pos="457200" algn="l"/>
                <a:tab pos="685800" algn="l"/>
                <a:tab pos="1143000" algn="l"/>
              </a:tabLst>
            </a:pPr>
            <a:r>
              <a:rPr lang="en-US" sz="2200" b="1" dirty="0" smtClean="0">
                <a:solidFill>
                  <a:schemeClr val="bg1"/>
                </a:solidFill>
                <a:latin typeface="Comic Sans MS" pitchFamily="66" charset="0"/>
                <a:ea typeface="Calibri" pitchFamily="34" charset="0"/>
                <a:cs typeface="Microsoft Sans Serif" pitchFamily="34" charset="0"/>
              </a:rPr>
              <a:t>The Thyroid </a:t>
            </a:r>
            <a:r>
              <a:rPr lang="en-US" sz="2200" b="1" dirty="0" smtClean="0">
                <a:solidFill>
                  <a:schemeClr val="bg1"/>
                </a:solidFill>
                <a:latin typeface="Comic Sans MS" pitchFamily="66" charset="0"/>
                <a:ea typeface="Calibri" pitchFamily="34" charset="0"/>
                <a:cs typeface="Microsoft Sans Serif" pitchFamily="34" charset="0"/>
              </a:rPr>
              <a:t>Gland</a:t>
            </a:r>
            <a:br>
              <a:rPr lang="en-US" sz="2200" b="1" dirty="0" smtClean="0">
                <a:solidFill>
                  <a:schemeClr val="bg1"/>
                </a:solidFill>
                <a:latin typeface="Comic Sans MS" pitchFamily="66" charset="0"/>
                <a:ea typeface="Calibri" pitchFamily="34" charset="0"/>
                <a:cs typeface="Microsoft Sans Serif" pitchFamily="34" charset="0"/>
              </a:rPr>
            </a:br>
            <a:r>
              <a:rPr lang="en-US" sz="1300" i="1" dirty="0" smtClean="0">
                <a:solidFill>
                  <a:schemeClr val="bg1"/>
                </a:solidFill>
                <a:latin typeface="Comic Sans MS" pitchFamily="66" charset="0"/>
              </a:rPr>
              <a:t>The thyroid gland looks like a bow tie and is located inside the neck.</a:t>
            </a:r>
            <a:endParaRPr lang="en-US" sz="1300" dirty="0" smtClean="0">
              <a:solidFill>
                <a:schemeClr val="bg1"/>
              </a:solidFill>
              <a:latin typeface="Comic Sans MS" pitchFamily="66" charset="0"/>
            </a:endParaRPr>
          </a:p>
          <a:p>
            <a:pPr eaLnBrk="0" fontAlgn="base" hangingPunct="0">
              <a:spcBef>
                <a:spcPct val="0"/>
              </a:spcBef>
              <a:spcAft>
                <a:spcPct val="0"/>
              </a:spcAft>
              <a:tabLst>
                <a:tab pos="457200" algn="l"/>
                <a:tab pos="685800" algn="l"/>
                <a:tab pos="1143000" algn="l"/>
              </a:tabLst>
            </a:pPr>
            <a:r>
              <a:rPr lang="en-US" b="1" dirty="0" smtClean="0">
                <a:solidFill>
                  <a:schemeClr val="bg1"/>
                </a:solidFill>
                <a:latin typeface="Comic Sans MS" pitchFamily="66" charset="0"/>
                <a:ea typeface="Calibri" pitchFamily="34" charset="0"/>
                <a:cs typeface="Microsoft Sans Serif" pitchFamily="34" charset="0"/>
              </a:rPr>
              <a:t/>
            </a:r>
            <a:br>
              <a:rPr lang="en-US" b="1" dirty="0" smtClean="0">
                <a:solidFill>
                  <a:schemeClr val="bg1"/>
                </a:solidFill>
                <a:latin typeface="Comic Sans MS" pitchFamily="66" charset="0"/>
                <a:ea typeface="Calibri" pitchFamily="34" charset="0"/>
                <a:cs typeface="Microsoft Sans Serif" pitchFamily="34" charset="0"/>
              </a:rPr>
            </a:br>
            <a:r>
              <a:rPr lang="en-US" sz="2100" dirty="0" smtClean="0">
                <a:solidFill>
                  <a:schemeClr val="bg1"/>
                </a:solidFill>
                <a:latin typeface="Comic Sans MS" pitchFamily="66" charset="0"/>
                <a:ea typeface="Calibri" pitchFamily="34" charset="0"/>
                <a:cs typeface="Microsoft Sans Serif" pitchFamily="34" charset="0"/>
              </a:rPr>
              <a:t>The </a:t>
            </a:r>
            <a:r>
              <a:rPr lang="en-US" sz="2100" dirty="0" smtClean="0">
                <a:solidFill>
                  <a:schemeClr val="bg1"/>
                </a:solidFill>
                <a:latin typeface="Comic Sans MS" pitchFamily="66" charset="0"/>
                <a:ea typeface="Calibri" pitchFamily="34" charset="0"/>
                <a:cs typeface="Microsoft Sans Serif" pitchFamily="34" charset="0"/>
              </a:rPr>
              <a:t>thyroid gland controls and regulates </a:t>
            </a:r>
            <a:r>
              <a:rPr lang="en-US" sz="2100" dirty="0" smtClean="0">
                <a:solidFill>
                  <a:schemeClr val="bg1"/>
                </a:solidFill>
                <a:latin typeface="Comic Sans MS" pitchFamily="66" charset="0"/>
                <a:ea typeface="Calibri" pitchFamily="34" charset="0"/>
                <a:cs typeface="Microsoft Sans Serif" pitchFamily="34" charset="0"/>
              </a:rPr>
              <a:t/>
            </a:r>
            <a:br>
              <a:rPr lang="en-US" sz="2100" dirty="0" smtClean="0">
                <a:solidFill>
                  <a:schemeClr val="bg1"/>
                </a:solidFill>
                <a:latin typeface="Comic Sans MS" pitchFamily="66" charset="0"/>
                <a:ea typeface="Calibri" pitchFamily="34" charset="0"/>
                <a:cs typeface="Microsoft Sans Serif" pitchFamily="34" charset="0"/>
              </a:rPr>
            </a:br>
            <a:r>
              <a:rPr lang="en-US" sz="2100" dirty="0" smtClean="0">
                <a:solidFill>
                  <a:schemeClr val="bg1"/>
                </a:solidFill>
                <a:latin typeface="Comic Sans MS" pitchFamily="66" charset="0"/>
                <a:ea typeface="Calibri" pitchFamily="34" charset="0"/>
                <a:cs typeface="Microsoft Sans Serif" pitchFamily="34" charset="0"/>
              </a:rPr>
              <a:t>the </a:t>
            </a:r>
            <a:r>
              <a:rPr lang="en-US" sz="2100" dirty="0" smtClean="0">
                <a:solidFill>
                  <a:schemeClr val="bg1"/>
                </a:solidFill>
                <a:latin typeface="Comic Sans MS" pitchFamily="66" charset="0"/>
                <a:ea typeface="Calibri" pitchFamily="34" charset="0"/>
                <a:cs typeface="Microsoft Sans Serif" pitchFamily="34" charset="0"/>
              </a:rPr>
              <a:t>speed of bodily processes, otherwise </a:t>
            </a:r>
            <a:r>
              <a:rPr lang="en-US" sz="2100" dirty="0" smtClean="0">
                <a:solidFill>
                  <a:schemeClr val="bg1"/>
                </a:solidFill>
                <a:latin typeface="Comic Sans MS" pitchFamily="66" charset="0"/>
                <a:ea typeface="Calibri" pitchFamily="34" charset="0"/>
                <a:cs typeface="Microsoft Sans Serif" pitchFamily="34" charset="0"/>
              </a:rPr>
              <a:t/>
            </a:r>
            <a:br>
              <a:rPr lang="en-US" sz="2100" dirty="0" smtClean="0">
                <a:solidFill>
                  <a:schemeClr val="bg1"/>
                </a:solidFill>
                <a:latin typeface="Comic Sans MS" pitchFamily="66" charset="0"/>
                <a:ea typeface="Calibri" pitchFamily="34" charset="0"/>
                <a:cs typeface="Microsoft Sans Serif" pitchFamily="34" charset="0"/>
              </a:rPr>
            </a:br>
            <a:r>
              <a:rPr lang="en-US" sz="2100" dirty="0" smtClean="0">
                <a:solidFill>
                  <a:schemeClr val="bg1"/>
                </a:solidFill>
                <a:latin typeface="Comic Sans MS" pitchFamily="66" charset="0"/>
                <a:ea typeface="Calibri" pitchFamily="34" charset="0"/>
                <a:cs typeface="Microsoft Sans Serif" pitchFamily="34" charset="0"/>
              </a:rPr>
              <a:t>known </a:t>
            </a:r>
            <a:r>
              <a:rPr lang="en-US" sz="2100" dirty="0" smtClean="0">
                <a:solidFill>
                  <a:schemeClr val="bg1"/>
                </a:solidFill>
                <a:latin typeface="Comic Sans MS" pitchFamily="66" charset="0"/>
                <a:ea typeface="Calibri" pitchFamily="34" charset="0"/>
                <a:cs typeface="Microsoft Sans Serif" pitchFamily="34" charset="0"/>
              </a:rPr>
              <a:t>as metabolism.  It can also play a </a:t>
            </a:r>
            <a:r>
              <a:rPr lang="en-US" sz="2100" dirty="0" smtClean="0">
                <a:solidFill>
                  <a:schemeClr val="bg1"/>
                </a:solidFill>
                <a:latin typeface="Comic Sans MS" pitchFamily="66" charset="0"/>
                <a:ea typeface="Calibri" pitchFamily="34" charset="0"/>
                <a:cs typeface="Microsoft Sans Serif" pitchFamily="34" charset="0"/>
              </a:rPr>
              <a:t/>
            </a:r>
            <a:br>
              <a:rPr lang="en-US" sz="2100" dirty="0" smtClean="0">
                <a:solidFill>
                  <a:schemeClr val="bg1"/>
                </a:solidFill>
                <a:latin typeface="Comic Sans MS" pitchFamily="66" charset="0"/>
                <a:ea typeface="Calibri" pitchFamily="34" charset="0"/>
                <a:cs typeface="Microsoft Sans Serif" pitchFamily="34" charset="0"/>
              </a:rPr>
            </a:br>
            <a:r>
              <a:rPr lang="en-US" sz="2100" dirty="0" smtClean="0">
                <a:solidFill>
                  <a:schemeClr val="bg1"/>
                </a:solidFill>
                <a:latin typeface="Comic Sans MS" pitchFamily="66" charset="0"/>
                <a:ea typeface="Calibri" pitchFamily="34" charset="0"/>
                <a:cs typeface="Microsoft Sans Serif" pitchFamily="34" charset="0"/>
              </a:rPr>
              <a:t>part </a:t>
            </a:r>
            <a:r>
              <a:rPr lang="en-US" sz="2100" dirty="0" smtClean="0">
                <a:solidFill>
                  <a:schemeClr val="bg1"/>
                </a:solidFill>
                <a:latin typeface="Comic Sans MS" pitchFamily="66" charset="0"/>
                <a:ea typeface="Calibri" pitchFamily="34" charset="0"/>
                <a:cs typeface="Microsoft Sans Serif" pitchFamily="34" charset="0"/>
              </a:rPr>
              <a:t>in emotional state as well.</a:t>
            </a:r>
            <a:r>
              <a:rPr lang="en-US" sz="2200" dirty="0" smtClean="0">
                <a:solidFill>
                  <a:schemeClr val="bg1"/>
                </a:solidFill>
                <a:latin typeface="Comic Sans MS" pitchFamily="66" charset="0"/>
                <a:ea typeface="Calibri" pitchFamily="34" charset="0"/>
                <a:cs typeface="Microsoft Sans Serif" pitchFamily="34" charset="0"/>
              </a:rPr>
              <a:t/>
            </a:r>
            <a:br>
              <a:rPr lang="en-US" sz="2200" dirty="0" smtClean="0">
                <a:solidFill>
                  <a:schemeClr val="bg1"/>
                </a:solidFill>
                <a:latin typeface="Comic Sans MS" pitchFamily="66" charset="0"/>
                <a:ea typeface="Calibri" pitchFamily="34" charset="0"/>
                <a:cs typeface="Microsoft Sans Serif" pitchFamily="34" charset="0"/>
              </a:rPr>
            </a:br>
            <a:r>
              <a:rPr lang="en-US" dirty="0" smtClean="0">
                <a:solidFill>
                  <a:schemeClr val="bg1"/>
                </a:solidFill>
                <a:latin typeface="Comic Sans MS" pitchFamily="66" charset="0"/>
                <a:ea typeface="Calibri" pitchFamily="34" charset="0"/>
                <a:cs typeface="Microsoft Sans Serif" pitchFamily="34" charset="0"/>
              </a:rPr>
              <a:t/>
            </a:r>
            <a:br>
              <a:rPr lang="en-US" dirty="0" smtClean="0">
                <a:solidFill>
                  <a:schemeClr val="bg1"/>
                </a:solidFill>
                <a:latin typeface="Comic Sans MS" pitchFamily="66" charset="0"/>
                <a:ea typeface="Calibri" pitchFamily="34" charset="0"/>
                <a:cs typeface="Microsoft Sans Serif" pitchFamily="34" charset="0"/>
              </a:rPr>
            </a:br>
            <a:r>
              <a:rPr lang="en-US" sz="1900" dirty="0" smtClean="0">
                <a:solidFill>
                  <a:schemeClr val="bg1"/>
                </a:solidFill>
                <a:latin typeface="Comic Sans MS" pitchFamily="66" charset="0"/>
                <a:ea typeface="Calibri" pitchFamily="34" charset="0"/>
                <a:cs typeface="Microsoft Sans Serif" pitchFamily="34" charset="0"/>
              </a:rPr>
              <a:t>	Overactive </a:t>
            </a:r>
            <a:r>
              <a:rPr lang="en-US" sz="1900" dirty="0" smtClean="0">
                <a:solidFill>
                  <a:schemeClr val="bg1"/>
                </a:solidFill>
                <a:latin typeface="Comic Sans MS" pitchFamily="66" charset="0"/>
                <a:ea typeface="Calibri" pitchFamily="34" charset="0"/>
                <a:cs typeface="Microsoft Sans Serif" pitchFamily="34" charset="0"/>
              </a:rPr>
              <a:t>thyroid = jumpy; highly energetic; unable </a:t>
            </a:r>
            <a:r>
              <a:rPr lang="en-US" sz="1900" dirty="0" smtClean="0">
                <a:solidFill>
                  <a:schemeClr val="bg1"/>
                </a:solidFill>
                <a:latin typeface="Comic Sans MS" pitchFamily="66" charset="0"/>
                <a:ea typeface="Calibri" pitchFamily="34" charset="0"/>
                <a:cs typeface="Microsoft Sans Serif" pitchFamily="34" charset="0"/>
              </a:rPr>
              <a:t>to </a:t>
            </a:r>
            <a:r>
              <a:rPr lang="en-US" sz="1900" dirty="0" smtClean="0">
                <a:solidFill>
                  <a:schemeClr val="bg1"/>
                </a:solidFill>
                <a:latin typeface="Comic Sans MS" pitchFamily="66" charset="0"/>
                <a:ea typeface="Calibri" pitchFamily="34" charset="0"/>
                <a:cs typeface="Microsoft Sans Serif" pitchFamily="34" charset="0"/>
              </a:rPr>
              <a:t>sit still; </a:t>
            </a:r>
            <a:r>
              <a:rPr lang="en-US" sz="1900" dirty="0" smtClean="0">
                <a:solidFill>
                  <a:schemeClr val="bg1"/>
                </a:solidFill>
                <a:latin typeface="Comic Sans MS" pitchFamily="66" charset="0"/>
                <a:ea typeface="Calibri" pitchFamily="34" charset="0"/>
                <a:cs typeface="Microsoft Sans Serif" pitchFamily="34" charset="0"/>
              </a:rPr>
              <a:t>							restlessness</a:t>
            </a:r>
            <a:r>
              <a:rPr lang="en-US" sz="1900" dirty="0" smtClean="0">
                <a:solidFill>
                  <a:schemeClr val="bg1"/>
                </a:solidFill>
                <a:latin typeface="Comic Sans MS" pitchFamily="66" charset="0"/>
                <a:ea typeface="Calibri" pitchFamily="34" charset="0"/>
                <a:cs typeface="Microsoft Sans Serif" pitchFamily="34" charset="0"/>
              </a:rPr>
              <a:t>; </a:t>
            </a:r>
            <a:r>
              <a:rPr lang="en-US" sz="1900" dirty="0" smtClean="0">
                <a:solidFill>
                  <a:schemeClr val="bg1"/>
                </a:solidFill>
                <a:latin typeface="Comic Sans MS" pitchFamily="66" charset="0"/>
                <a:ea typeface="Calibri" pitchFamily="34" charset="0"/>
                <a:cs typeface="Microsoft Sans Serif" pitchFamily="34" charset="0"/>
              </a:rPr>
              <a:t>anxiousness</a:t>
            </a:r>
            <a:r>
              <a:rPr lang="en-US" sz="1900" dirty="0" smtClean="0">
                <a:solidFill>
                  <a:schemeClr val="bg1"/>
                </a:solidFill>
                <a:latin typeface="Comic Sans MS" pitchFamily="66" charset="0"/>
                <a:ea typeface="Calibri" pitchFamily="34" charset="0"/>
                <a:cs typeface="Microsoft Sans Serif" pitchFamily="34" charset="0"/>
              </a:rPr>
              <a:t>; and anxiety.</a:t>
            </a:r>
            <a:br>
              <a:rPr lang="en-US" sz="1900" dirty="0" smtClean="0">
                <a:solidFill>
                  <a:schemeClr val="bg1"/>
                </a:solidFill>
                <a:latin typeface="Comic Sans MS" pitchFamily="66" charset="0"/>
                <a:ea typeface="Calibri" pitchFamily="34" charset="0"/>
                <a:cs typeface="Microsoft Sans Serif" pitchFamily="34" charset="0"/>
              </a:rPr>
            </a:br>
            <a:r>
              <a:rPr lang="en-US" sz="1900" dirty="0" smtClean="0">
                <a:solidFill>
                  <a:schemeClr val="bg1"/>
                </a:solidFill>
                <a:latin typeface="Comic Sans MS" pitchFamily="66" charset="0"/>
                <a:ea typeface="Calibri" pitchFamily="34" charset="0"/>
                <a:cs typeface="Microsoft Sans Serif" pitchFamily="34" charset="0"/>
              </a:rPr>
              <a:t>	Underactive/slow thyroid = sluggish; sad mood; even </a:t>
            </a:r>
            <a:r>
              <a:rPr lang="en-US" sz="1900" dirty="0" smtClean="0">
                <a:solidFill>
                  <a:schemeClr val="bg1"/>
                </a:solidFill>
                <a:latin typeface="Comic Sans MS" pitchFamily="66" charset="0"/>
                <a:ea typeface="Calibri" pitchFamily="34" charset="0"/>
                <a:cs typeface="Microsoft Sans Serif" pitchFamily="34" charset="0"/>
              </a:rPr>
              <a:t>depression </a:t>
            </a:r>
            <a:r>
              <a:rPr lang="en-US" sz="1900" dirty="0" smtClean="0">
                <a:solidFill>
                  <a:schemeClr val="bg1"/>
                </a:solidFill>
                <a:latin typeface="Comic Sans MS" pitchFamily="66" charset="0"/>
                <a:ea typeface="Calibri" pitchFamily="34" charset="0"/>
                <a:cs typeface="Microsoft Sans Serif" pitchFamily="34" charset="0"/>
              </a:rPr>
              <a:t>in some </a:t>
            </a:r>
            <a:r>
              <a:rPr lang="en-US" sz="1900" dirty="0" smtClean="0">
                <a:solidFill>
                  <a:schemeClr val="bg1"/>
                </a:solidFill>
                <a:latin typeface="Comic Sans MS" pitchFamily="66" charset="0"/>
                <a:ea typeface="Calibri" pitchFamily="34" charset="0"/>
                <a:cs typeface="Microsoft Sans Serif" pitchFamily="34" charset="0"/>
              </a:rPr>
              <a:t>						cases</a:t>
            </a:r>
            <a:r>
              <a:rPr lang="en-US" sz="1900" dirty="0" smtClean="0">
                <a:solidFill>
                  <a:schemeClr val="bg1"/>
                </a:solidFill>
                <a:latin typeface="Comic Sans MS" pitchFamily="66" charset="0"/>
                <a:ea typeface="Calibri" pitchFamily="34" charset="0"/>
                <a:cs typeface="Microsoft Sans Serif" pitchFamily="34" charset="0"/>
              </a:rPr>
              <a:t>.</a:t>
            </a:r>
            <a:br>
              <a:rPr lang="en-US" sz="1900" dirty="0" smtClean="0">
                <a:solidFill>
                  <a:schemeClr val="bg1"/>
                </a:solidFill>
                <a:latin typeface="Comic Sans MS" pitchFamily="66" charset="0"/>
                <a:ea typeface="Calibri" pitchFamily="34" charset="0"/>
                <a:cs typeface="Microsoft Sans Serif" pitchFamily="34" charset="0"/>
              </a:rPr>
            </a:br>
            <a:r>
              <a:rPr lang="en-US" sz="1900" dirty="0" smtClean="0">
                <a:solidFill>
                  <a:schemeClr val="bg1"/>
                </a:solidFill>
                <a:latin typeface="Comic Sans MS" pitchFamily="66" charset="0"/>
                <a:ea typeface="Calibri" pitchFamily="34" charset="0"/>
                <a:cs typeface="Microsoft Sans Serif" pitchFamily="34" charset="0"/>
              </a:rPr>
              <a:t>	Very slow thyroid from birth = can lead to mental </a:t>
            </a:r>
            <a:r>
              <a:rPr lang="en-US" sz="1900" dirty="0" smtClean="0">
                <a:solidFill>
                  <a:schemeClr val="bg1"/>
                </a:solidFill>
                <a:latin typeface="Comic Sans MS" pitchFamily="66" charset="0"/>
                <a:ea typeface="Calibri" pitchFamily="34" charset="0"/>
                <a:cs typeface="Microsoft Sans Serif" pitchFamily="34" charset="0"/>
              </a:rPr>
              <a:t>retardation</a:t>
            </a:r>
            <a:endParaRPr lang="en-US" sz="1900" dirty="0">
              <a:solidFill>
                <a:schemeClr val="bg1"/>
              </a:solidFill>
              <a:latin typeface="Comic Sans MS" pitchFamily="66" charset="0"/>
            </a:endParaRPr>
          </a:p>
        </p:txBody>
      </p:sp>
      <p:pic>
        <p:nvPicPr>
          <p:cNvPr id="52228" name="Picture 4"/>
          <p:cNvPicPr>
            <a:picLocks noChangeAspect="1" noChangeArrowheads="1"/>
          </p:cNvPicPr>
          <p:nvPr/>
        </p:nvPicPr>
        <p:blipFill>
          <a:blip r:embed="rId3"/>
          <a:srcRect r="2734"/>
          <a:stretch>
            <a:fillRect/>
          </a:stretch>
        </p:blipFill>
        <p:spPr bwMode="auto">
          <a:xfrm>
            <a:off x="5715000" y="2819400"/>
            <a:ext cx="3239429" cy="213360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53251" name="Rectangle 3"/>
          <p:cNvSpPr>
            <a:spLocks noChangeArrowheads="1"/>
          </p:cNvSpPr>
          <p:nvPr/>
        </p:nvSpPr>
        <p:spPr bwMode="auto">
          <a:xfrm>
            <a:off x="228600" y="76200"/>
            <a:ext cx="8686800"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685800" algn="l"/>
                <a:tab pos="914400" algn="l"/>
                <a:tab pos="1143000" algn="l"/>
              </a:tabLst>
            </a:pPr>
            <a:r>
              <a:rPr kumimoji="0" lang="en-US" sz="2000" b="1"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The Adrenal Glands</a:t>
            </a:r>
            <a:r>
              <a:rPr kumimoji="0" lang="en-US" sz="20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
            </a:r>
            <a:br>
              <a:rPr kumimoji="0" lang="en-US" sz="20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br>
            <a:r>
              <a:rPr kumimoji="0" lang="en-US" sz="20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
            </a:r>
            <a:br>
              <a:rPr kumimoji="0" lang="en-US" sz="20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br>
            <a:r>
              <a:rPr kumimoji="0" lang="en-US" sz="20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The adrenal glands cause </a:t>
            </a:r>
            <a:r>
              <a:rPr kumimoji="0" lang="en-US" sz="2000" b="1" i="0" u="sng"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excitement</a:t>
            </a:r>
            <a:r>
              <a:rPr kumimoji="0" lang="en-US" sz="20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 by releasing a chemical called adrenaline into the bloodstream, which in turn, prepares the body for an </a:t>
            </a:r>
            <a:r>
              <a:rPr kumimoji="0" lang="en-US" sz="2000" b="1" i="0" u="sng"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emergency</a:t>
            </a:r>
            <a:r>
              <a:rPr kumimoji="0" lang="en-US" sz="20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 or for an </a:t>
            </a:r>
            <a:r>
              <a:rPr kumimoji="0" lang="en-US" sz="2000" b="1" i="0" u="sng"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important</a:t>
            </a:r>
            <a:r>
              <a:rPr kumimoji="0" lang="en-US" sz="20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 </a:t>
            </a:r>
            <a:r>
              <a:rPr kumimoji="0" lang="en-US" sz="2000" b="1" i="0" u="sng"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activity</a:t>
            </a:r>
            <a:r>
              <a:rPr kumimoji="0" lang="en-US" sz="20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  Adrenaline increases blood pressure, respiratory rate, and energy level.   </a:t>
            </a:r>
            <a:br>
              <a:rPr kumimoji="0" lang="en-US" sz="20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br>
            <a:r>
              <a:rPr kumimoji="0" lang="en-US" sz="20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
            </a:r>
            <a:br>
              <a:rPr kumimoji="0" lang="en-US" sz="20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br>
            <a:r>
              <a:rPr kumimoji="0" lang="en-US" sz="20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	</a:t>
            </a:r>
            <a:r>
              <a:rPr kumimoji="0" lang="en-US" sz="2000" b="0" i="1"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The adrenal glands are located on </a:t>
            </a:r>
            <a:br>
              <a:rPr kumimoji="0" lang="en-US" sz="2000" b="0" i="1"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br>
            <a:r>
              <a:rPr kumimoji="0" lang="en-US" sz="2000" b="0" i="1"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	both the right and left sides of the </a:t>
            </a:r>
            <a:br>
              <a:rPr kumimoji="0" lang="en-US" sz="2000" b="0" i="1"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br>
            <a:r>
              <a:rPr kumimoji="0" lang="en-US" sz="2000" b="0" i="1"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	body, slightly above the navel and to </a:t>
            </a:r>
            <a:br>
              <a:rPr kumimoji="0" lang="en-US" sz="2000" b="0" i="1"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br>
            <a:r>
              <a:rPr kumimoji="0" lang="en-US" sz="2000" b="0" i="1"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	the back.  </a:t>
            </a:r>
            <a:br>
              <a:rPr kumimoji="0" lang="en-US" sz="2000" b="0" i="1"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br>
            <a:endParaRPr kumimoji="0" lang="en-US" sz="20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685800" algn="l"/>
                <a:tab pos="914400" algn="l"/>
                <a:tab pos="1143000" algn="l"/>
              </a:tabLst>
            </a:pPr>
            <a:r>
              <a:rPr kumimoji="0" lang="en-US" sz="20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		In the event of heightened </a:t>
            </a:r>
            <a:br>
              <a:rPr kumimoji="0" lang="en-US" sz="20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br>
            <a:r>
              <a:rPr kumimoji="0" lang="en-US" sz="20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		excitement or an accident, the following course of action usually </a:t>
            </a:r>
            <a:br>
              <a:rPr kumimoji="0" lang="en-US" sz="20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br>
            <a:r>
              <a:rPr kumimoji="0" lang="en-US" sz="20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		occurs… </a:t>
            </a:r>
            <a:br>
              <a:rPr kumimoji="0" lang="en-US" sz="20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br>
            <a:r>
              <a:rPr kumimoji="0" lang="en-US" sz="20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
            </a:r>
            <a:br>
              <a:rPr kumimoji="0" lang="en-US" sz="20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br>
            <a:r>
              <a:rPr kumimoji="0" lang="en-US" sz="20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 			1)  fast-acting spinal nerves cause us to physically react to the </a:t>
            </a:r>
            <a:br>
              <a:rPr kumimoji="0" lang="en-US" sz="20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br>
            <a:r>
              <a:rPr kumimoji="0" lang="en-US" sz="20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				  situation,  </a:t>
            </a:r>
            <a:br>
              <a:rPr kumimoji="0" lang="en-US" sz="20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br>
            <a:r>
              <a:rPr kumimoji="0" lang="en-US" sz="20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 	 		2)  the cerebral cortex sends an emergency message to the </a:t>
            </a:r>
            <a:br>
              <a:rPr kumimoji="0" lang="en-US" sz="20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br>
            <a:r>
              <a:rPr kumimoji="0" lang="en-US" sz="20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				</a:t>
            </a:r>
            <a:r>
              <a:rPr kumimoji="0" lang="en-US" sz="2000" b="0" i="0" u="none" strike="noStrike" cap="none" normalizeH="0" dirty="0" smtClean="0">
                <a:ln>
                  <a:noFill/>
                </a:ln>
                <a:solidFill>
                  <a:schemeClr val="bg1"/>
                </a:solidFill>
                <a:effectLst/>
                <a:latin typeface="Comic Sans MS" pitchFamily="66" charset="0"/>
                <a:ea typeface="Calibri" pitchFamily="34" charset="0"/>
                <a:cs typeface="Microsoft Sans Serif" pitchFamily="34" charset="0"/>
              </a:rPr>
              <a:t>  </a:t>
            </a:r>
            <a:r>
              <a:rPr kumimoji="0" lang="en-US" sz="2000" b="1" i="0" u="sng"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hypothalamus</a:t>
            </a:r>
            <a:r>
              <a:rPr kumimoji="0" lang="en-US" sz="20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 </a:t>
            </a:r>
            <a:br>
              <a:rPr kumimoji="0" lang="en-US" sz="20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br>
            <a:r>
              <a:rPr kumimoji="0" lang="en-US" sz="20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 	 		3)  the hypothalamus sends a message to the </a:t>
            </a:r>
            <a:r>
              <a:rPr kumimoji="0" lang="en-US" sz="2000" b="1" i="0" u="sng"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pituitary</a:t>
            </a:r>
            <a:r>
              <a:rPr kumimoji="0" lang="en-US" sz="20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 </a:t>
            </a:r>
            <a:r>
              <a:rPr kumimoji="0" lang="en-US" sz="2000" b="1" i="0" u="sng"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gland</a:t>
            </a:r>
            <a:r>
              <a:rPr kumimoji="0" lang="en-US" sz="20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a:t>
            </a:r>
            <a:endParaRPr kumimoji="0" lang="en-US" sz="1800" b="0" i="0" u="none" strike="noStrike" cap="none" normalizeH="0" baseline="0" dirty="0" smtClean="0">
              <a:ln>
                <a:noFill/>
              </a:ln>
              <a:solidFill>
                <a:schemeClr val="tx1"/>
              </a:solidFill>
              <a:effectLst/>
              <a:latin typeface="Arial" pitchFamily="34" charset="0"/>
            </a:endParaRPr>
          </a:p>
        </p:txBody>
      </p:sp>
      <p:pic>
        <p:nvPicPr>
          <p:cNvPr id="53249" name="Picture 1"/>
          <p:cNvPicPr>
            <a:picLocks noChangeAspect="1" noChangeArrowheads="1"/>
          </p:cNvPicPr>
          <p:nvPr/>
        </p:nvPicPr>
        <p:blipFill>
          <a:blip r:embed="rId3"/>
          <a:srcRect/>
          <a:stretch>
            <a:fillRect/>
          </a:stretch>
        </p:blipFill>
        <p:spPr bwMode="auto">
          <a:xfrm>
            <a:off x="5257800" y="2057400"/>
            <a:ext cx="3496318" cy="20574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extBox 1"/>
          <p:cNvSpPr txBox="1"/>
          <p:nvPr/>
        </p:nvSpPr>
        <p:spPr>
          <a:xfrm>
            <a:off x="304800" y="152400"/>
            <a:ext cx="8610600" cy="6524863"/>
          </a:xfrm>
          <a:prstGeom prst="rect">
            <a:avLst/>
          </a:prstGeom>
          <a:noFill/>
        </p:spPr>
        <p:txBody>
          <a:bodyPr wrap="square" rtlCol="0">
            <a:spAutoFit/>
          </a:bodyPr>
          <a:lstStyle/>
          <a:p>
            <a:r>
              <a:rPr lang="en-US" sz="3600" b="1" u="sng" dirty="0" smtClean="0">
                <a:solidFill>
                  <a:schemeClr val="bg1"/>
                </a:solidFill>
                <a:latin typeface="Comic Sans MS" pitchFamily="66" charset="0"/>
              </a:rPr>
              <a:t>Examining the Brain</a:t>
            </a:r>
          </a:p>
          <a:p>
            <a:endParaRPr lang="en-US" dirty="0">
              <a:solidFill>
                <a:schemeClr val="bg1"/>
              </a:solidFill>
            </a:endParaRPr>
          </a:p>
          <a:p>
            <a:pPr>
              <a:tabLst>
                <a:tab pos="465138" algn="l"/>
              </a:tabLst>
            </a:pPr>
            <a:r>
              <a:rPr lang="en-US" sz="2600" dirty="0">
                <a:solidFill>
                  <a:schemeClr val="bg1"/>
                </a:solidFill>
                <a:latin typeface="Comic Sans MS" pitchFamily="66" charset="0"/>
              </a:rPr>
              <a:t>	</a:t>
            </a:r>
            <a:r>
              <a:rPr lang="en-US" sz="2600" dirty="0" smtClean="0">
                <a:solidFill>
                  <a:schemeClr val="bg1"/>
                </a:solidFill>
                <a:latin typeface="Comic Sans MS" pitchFamily="66" charset="0"/>
              </a:rPr>
              <a:t>Psychologists study the brain </a:t>
            </a:r>
          </a:p>
          <a:p>
            <a:pPr>
              <a:tabLst>
                <a:tab pos="465138" algn="l"/>
              </a:tabLst>
            </a:pPr>
            <a:r>
              <a:rPr lang="en-US" sz="2600" dirty="0">
                <a:solidFill>
                  <a:schemeClr val="bg1"/>
                </a:solidFill>
                <a:latin typeface="Comic Sans MS" pitchFamily="66" charset="0"/>
              </a:rPr>
              <a:t>	</a:t>
            </a:r>
            <a:r>
              <a:rPr lang="en-US" sz="2600" dirty="0" smtClean="0">
                <a:solidFill>
                  <a:schemeClr val="bg1"/>
                </a:solidFill>
                <a:latin typeface="Comic Sans MS" pitchFamily="66" charset="0"/>
              </a:rPr>
              <a:t>in detail because it is the part </a:t>
            </a:r>
          </a:p>
          <a:p>
            <a:pPr>
              <a:tabLst>
                <a:tab pos="465138" algn="l"/>
              </a:tabLst>
            </a:pPr>
            <a:r>
              <a:rPr lang="en-US" sz="2600" dirty="0">
                <a:solidFill>
                  <a:schemeClr val="bg1"/>
                </a:solidFill>
                <a:latin typeface="Comic Sans MS" pitchFamily="66" charset="0"/>
              </a:rPr>
              <a:t>	</a:t>
            </a:r>
            <a:r>
              <a:rPr lang="en-US" sz="2600" dirty="0" smtClean="0">
                <a:solidFill>
                  <a:schemeClr val="bg1"/>
                </a:solidFill>
                <a:latin typeface="Comic Sans MS" pitchFamily="66" charset="0"/>
              </a:rPr>
              <a:t>of us that controls every </a:t>
            </a:r>
          </a:p>
          <a:p>
            <a:pPr>
              <a:tabLst>
                <a:tab pos="465138" algn="l"/>
              </a:tabLst>
            </a:pPr>
            <a:r>
              <a:rPr lang="en-US" sz="2600" dirty="0" smtClean="0">
                <a:solidFill>
                  <a:schemeClr val="bg1"/>
                </a:solidFill>
                <a:latin typeface="Comic Sans MS" pitchFamily="66" charset="0"/>
              </a:rPr>
              <a:t>	</a:t>
            </a:r>
            <a:r>
              <a:rPr lang="en-US" sz="2600" i="1" dirty="0" smtClean="0">
                <a:solidFill>
                  <a:schemeClr val="bg1"/>
                </a:solidFill>
                <a:latin typeface="Comic Sans MS" pitchFamily="66" charset="0"/>
              </a:rPr>
              <a:t>thought</a:t>
            </a:r>
            <a:r>
              <a:rPr lang="en-US" sz="2600" dirty="0" smtClean="0">
                <a:solidFill>
                  <a:schemeClr val="bg1"/>
                </a:solidFill>
                <a:latin typeface="Comic Sans MS" pitchFamily="66" charset="0"/>
              </a:rPr>
              <a:t>, </a:t>
            </a:r>
            <a:r>
              <a:rPr lang="en-US" sz="2600" i="1" dirty="0" smtClean="0">
                <a:solidFill>
                  <a:schemeClr val="bg1"/>
                </a:solidFill>
                <a:latin typeface="Comic Sans MS" pitchFamily="66" charset="0"/>
              </a:rPr>
              <a:t>action</a:t>
            </a:r>
            <a:r>
              <a:rPr lang="en-US" sz="2600" dirty="0" smtClean="0">
                <a:solidFill>
                  <a:schemeClr val="bg1"/>
                </a:solidFill>
                <a:latin typeface="Comic Sans MS" pitchFamily="66" charset="0"/>
              </a:rPr>
              <a:t>, and </a:t>
            </a:r>
            <a:r>
              <a:rPr lang="en-US" sz="2600" i="1" dirty="0" smtClean="0">
                <a:solidFill>
                  <a:schemeClr val="bg1"/>
                </a:solidFill>
                <a:latin typeface="Comic Sans MS" pitchFamily="66" charset="0"/>
              </a:rPr>
              <a:t>feeling</a:t>
            </a:r>
            <a:r>
              <a:rPr lang="en-US" sz="2600" dirty="0" smtClean="0">
                <a:solidFill>
                  <a:schemeClr val="bg1"/>
                </a:solidFill>
                <a:latin typeface="Comic Sans MS" pitchFamily="66" charset="0"/>
              </a:rPr>
              <a:t>.  </a:t>
            </a:r>
          </a:p>
          <a:p>
            <a:endParaRPr lang="en-US" sz="2600" dirty="0">
              <a:solidFill>
                <a:schemeClr val="bg1"/>
              </a:solidFill>
              <a:latin typeface="Comic Sans MS" pitchFamily="66" charset="0"/>
            </a:endParaRPr>
          </a:p>
          <a:p>
            <a:pPr>
              <a:tabLst>
                <a:tab pos="465138" algn="l"/>
              </a:tabLst>
            </a:pPr>
            <a:r>
              <a:rPr lang="en-US" sz="2600" dirty="0" smtClean="0">
                <a:solidFill>
                  <a:schemeClr val="bg1"/>
                </a:solidFill>
                <a:latin typeface="Comic Sans MS" pitchFamily="66" charset="0"/>
              </a:rPr>
              <a:t>	The brain is the most demanding </a:t>
            </a:r>
          </a:p>
          <a:p>
            <a:pPr>
              <a:tabLst>
                <a:tab pos="465138" algn="l"/>
              </a:tabLst>
            </a:pPr>
            <a:r>
              <a:rPr lang="en-US" sz="2600" dirty="0" smtClean="0">
                <a:solidFill>
                  <a:schemeClr val="bg1"/>
                </a:solidFill>
                <a:latin typeface="Comic Sans MS" pitchFamily="66" charset="0"/>
              </a:rPr>
              <a:t>		organ of the body:</a:t>
            </a:r>
          </a:p>
          <a:p>
            <a:pPr>
              <a:tabLst>
                <a:tab pos="465138" algn="l"/>
              </a:tabLst>
            </a:pPr>
            <a:endParaRPr lang="en-US" sz="2600" dirty="0" smtClean="0">
              <a:solidFill>
                <a:schemeClr val="bg1"/>
              </a:solidFill>
              <a:latin typeface="Comic Sans MS" pitchFamily="66" charset="0"/>
            </a:endParaRPr>
          </a:p>
          <a:p>
            <a:pPr marL="1371600" lvl="1">
              <a:buBlip>
                <a:blip r:embed="rId3"/>
              </a:buBlip>
              <a:tabLst>
                <a:tab pos="1258888" algn="l"/>
              </a:tabLst>
            </a:pPr>
            <a:r>
              <a:rPr lang="en-US" sz="2600" dirty="0">
                <a:solidFill>
                  <a:schemeClr val="bg1"/>
                </a:solidFill>
                <a:latin typeface="Comic Sans MS" pitchFamily="66" charset="0"/>
              </a:rPr>
              <a:t>	</a:t>
            </a:r>
            <a:r>
              <a:rPr lang="en-US" sz="2600" dirty="0" smtClean="0">
                <a:solidFill>
                  <a:schemeClr val="bg1"/>
                </a:solidFill>
                <a:latin typeface="Comic Sans MS" pitchFamily="66" charset="0"/>
              </a:rPr>
              <a:t>uses 20% of the oxygen we breathe in,</a:t>
            </a:r>
          </a:p>
          <a:p>
            <a:pPr marL="1371600" lvl="1">
              <a:buBlip>
                <a:blip r:embed="rId3"/>
              </a:buBlip>
              <a:tabLst>
                <a:tab pos="1258888" algn="l"/>
              </a:tabLst>
            </a:pPr>
            <a:r>
              <a:rPr lang="en-US" sz="2600" dirty="0">
                <a:solidFill>
                  <a:schemeClr val="bg1"/>
                </a:solidFill>
                <a:latin typeface="Comic Sans MS" pitchFamily="66" charset="0"/>
              </a:rPr>
              <a:t>	</a:t>
            </a:r>
            <a:r>
              <a:rPr lang="en-US" sz="2600" dirty="0" smtClean="0">
                <a:solidFill>
                  <a:schemeClr val="bg1"/>
                </a:solidFill>
                <a:latin typeface="Comic Sans MS" pitchFamily="66" charset="0"/>
              </a:rPr>
              <a:t>eats up most of the sugar we take in, </a:t>
            </a:r>
          </a:p>
          <a:p>
            <a:pPr marL="1371600" lvl="1">
              <a:buBlip>
                <a:blip r:embed="rId3"/>
              </a:buBlip>
              <a:tabLst>
                <a:tab pos="1258888" algn="l"/>
              </a:tabLst>
            </a:pPr>
            <a:r>
              <a:rPr lang="en-US" sz="2600" dirty="0">
                <a:solidFill>
                  <a:schemeClr val="bg1"/>
                </a:solidFill>
                <a:latin typeface="Comic Sans MS" pitchFamily="66" charset="0"/>
              </a:rPr>
              <a:t>	</a:t>
            </a:r>
            <a:r>
              <a:rPr lang="en-US" sz="2600" dirty="0" smtClean="0">
                <a:solidFill>
                  <a:schemeClr val="bg1"/>
                </a:solidFill>
                <a:latin typeface="Comic Sans MS" pitchFamily="66" charset="0"/>
              </a:rPr>
              <a:t>operates on 20 watts of electrical power.</a:t>
            </a:r>
          </a:p>
          <a:p>
            <a:pPr marL="465138"/>
            <a:endParaRPr lang="en-US" sz="1200" dirty="0" smtClean="0">
              <a:solidFill>
                <a:schemeClr val="bg1"/>
              </a:solidFill>
              <a:latin typeface="Comic Sans MS" pitchFamily="66" charset="0"/>
            </a:endParaRPr>
          </a:p>
          <a:p>
            <a:pPr marL="465138"/>
            <a:r>
              <a:rPr lang="en-US" sz="2600" dirty="0" smtClean="0">
                <a:solidFill>
                  <a:schemeClr val="bg1"/>
                </a:solidFill>
                <a:latin typeface="Comic Sans MS" pitchFamily="66" charset="0"/>
              </a:rPr>
              <a:t>The brain is also made up of about 100 billion nerve cells!  </a:t>
            </a:r>
            <a:endParaRPr lang="en-US" sz="2600" dirty="0">
              <a:solidFill>
                <a:schemeClr val="bg1"/>
              </a:solidFill>
              <a:latin typeface="Comic Sans MS" pitchFamily="66" charset="0"/>
            </a:endParaRPr>
          </a:p>
        </p:txBody>
      </p:sp>
      <p:pic>
        <p:nvPicPr>
          <p:cNvPr id="5" name="Picture 4" descr="brain-mri.jpg"/>
          <p:cNvPicPr>
            <a:picLocks noChangeAspect="1"/>
          </p:cNvPicPr>
          <p:nvPr/>
        </p:nvPicPr>
        <p:blipFill>
          <a:blip r:embed="rId4"/>
          <a:stretch>
            <a:fillRect/>
          </a:stretch>
        </p:blipFill>
        <p:spPr>
          <a:xfrm>
            <a:off x="6096000" y="381000"/>
            <a:ext cx="2743200" cy="3615070"/>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4275" name="Rectangle 3"/>
          <p:cNvSpPr>
            <a:spLocks noChangeArrowheads="1"/>
          </p:cNvSpPr>
          <p:nvPr/>
        </p:nvSpPr>
        <p:spPr bwMode="auto">
          <a:xfrm>
            <a:off x="228600" y="26849"/>
            <a:ext cx="8686800" cy="66787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tabLst>
                <a:tab pos="457200" algn="l"/>
                <a:tab pos="685800" algn="l"/>
                <a:tab pos="914400" algn="l"/>
                <a:tab pos="1143000" algn="l"/>
              </a:tabLst>
            </a:pPr>
            <a:r>
              <a:rPr kumimoji="0" lang="en-US" b="0" i="0" u="none" strike="noStrike" cap="none" normalizeH="0" baseline="0" dirty="0" smtClean="0">
                <a:ln>
                  <a:noFill/>
                </a:ln>
                <a:solidFill>
                  <a:schemeClr val="tx1"/>
                </a:solidFill>
                <a:effectLst/>
                <a:latin typeface="Microsoft Sans Serif" pitchFamily="34" charset="0"/>
                <a:ea typeface="Calibri" pitchFamily="34" charset="0"/>
                <a:cs typeface="Microsoft Sans Serif" pitchFamily="34" charset="0"/>
              </a:rPr>
              <a:t>		</a:t>
            </a:r>
            <a:r>
              <a:rPr kumimoji="0" lang="en-US" b="0" i="0" u="none" strike="noStrike" cap="none" normalizeH="0" baseline="0" dirty="0" smtClean="0">
                <a:ln>
                  <a:noFill/>
                </a:ln>
                <a:solidFill>
                  <a:schemeClr val="bg1"/>
                </a:solidFill>
                <a:effectLst/>
                <a:latin typeface="Microsoft Sans Serif" pitchFamily="34" charset="0"/>
                <a:ea typeface="Calibri" pitchFamily="34" charset="0"/>
                <a:cs typeface="Microsoft Sans Serif" pitchFamily="34" charset="0"/>
              </a:rPr>
              <a:t>	</a:t>
            </a:r>
            <a:r>
              <a:rPr lang="en-US" sz="1900" dirty="0" smtClean="0">
                <a:solidFill>
                  <a:schemeClr val="bg1"/>
                </a:solidFill>
                <a:latin typeface="Comic Sans MS" pitchFamily="66" charset="0"/>
                <a:ea typeface="Calibri" pitchFamily="34" charset="0"/>
                <a:cs typeface="Microsoft Sans Serif" pitchFamily="34" charset="0"/>
              </a:rPr>
              <a:t>4</a:t>
            </a:r>
            <a:r>
              <a:rPr lang="en-US" sz="1900" dirty="0" smtClean="0">
                <a:solidFill>
                  <a:schemeClr val="bg1"/>
                </a:solidFill>
                <a:latin typeface="Comic Sans MS" pitchFamily="66" charset="0"/>
                <a:ea typeface="Calibri" pitchFamily="34" charset="0"/>
                <a:cs typeface="Microsoft Sans Serif" pitchFamily="34" charset="0"/>
              </a:rPr>
              <a:t>)  the pituitary gland sends </a:t>
            </a:r>
            <a:r>
              <a:rPr lang="en-US" sz="1900" b="1" u="sng" dirty="0" smtClean="0">
                <a:solidFill>
                  <a:schemeClr val="bg1"/>
                </a:solidFill>
                <a:latin typeface="Comic Sans MS" pitchFamily="66" charset="0"/>
                <a:ea typeface="Calibri" pitchFamily="34" charset="0"/>
                <a:cs typeface="Microsoft Sans Serif" pitchFamily="34" charset="0"/>
              </a:rPr>
              <a:t>hormones</a:t>
            </a:r>
            <a:r>
              <a:rPr lang="en-US" sz="1900" dirty="0" smtClean="0">
                <a:solidFill>
                  <a:schemeClr val="bg1"/>
                </a:solidFill>
                <a:latin typeface="Comic Sans MS" pitchFamily="66" charset="0"/>
                <a:ea typeface="Calibri" pitchFamily="34" charset="0"/>
                <a:cs typeface="Microsoft Sans Serif" pitchFamily="34" charset="0"/>
              </a:rPr>
              <a:t> to the adrenal gland, </a:t>
            </a:r>
            <a:br>
              <a:rPr lang="en-US" sz="1900" dirty="0" smtClean="0">
                <a:solidFill>
                  <a:schemeClr val="bg1"/>
                </a:solidFill>
                <a:latin typeface="Comic Sans MS" pitchFamily="66" charset="0"/>
                <a:ea typeface="Calibri" pitchFamily="34" charset="0"/>
                <a:cs typeface="Microsoft Sans Serif" pitchFamily="34" charset="0"/>
              </a:rPr>
            </a:br>
            <a:r>
              <a:rPr lang="en-US" sz="1900" dirty="0" smtClean="0">
                <a:solidFill>
                  <a:schemeClr val="bg1"/>
                </a:solidFill>
                <a:latin typeface="Comic Sans MS" pitchFamily="66" charset="0"/>
                <a:ea typeface="Calibri" pitchFamily="34" charset="0"/>
                <a:cs typeface="Microsoft Sans Serif" pitchFamily="34" charset="0"/>
              </a:rPr>
              <a:t> 	 		5)  the adrenal glands release </a:t>
            </a:r>
            <a:r>
              <a:rPr lang="en-US" sz="1900" b="1" u="sng" dirty="0" smtClean="0">
                <a:solidFill>
                  <a:schemeClr val="bg1"/>
                </a:solidFill>
                <a:latin typeface="Comic Sans MS" pitchFamily="66" charset="0"/>
                <a:ea typeface="Calibri" pitchFamily="34" charset="0"/>
                <a:cs typeface="Microsoft Sans Serif" pitchFamily="34" charset="0"/>
              </a:rPr>
              <a:t>adrenaline</a:t>
            </a:r>
            <a:r>
              <a:rPr lang="en-US" sz="1900" dirty="0" smtClean="0">
                <a:solidFill>
                  <a:schemeClr val="bg1"/>
                </a:solidFill>
                <a:latin typeface="Comic Sans MS" pitchFamily="66" charset="0"/>
                <a:ea typeface="Calibri" pitchFamily="34" charset="0"/>
                <a:cs typeface="Microsoft Sans Serif" pitchFamily="34" charset="0"/>
              </a:rPr>
              <a:t> into the blood </a:t>
            </a:r>
            <a:r>
              <a:rPr lang="en-US" sz="1900" dirty="0" smtClean="0">
                <a:solidFill>
                  <a:schemeClr val="bg1"/>
                </a:solidFill>
                <a:latin typeface="Comic Sans MS" pitchFamily="66" charset="0"/>
                <a:ea typeface="Calibri" pitchFamily="34" charset="0"/>
                <a:cs typeface="Microsoft Sans Serif" pitchFamily="34" charset="0"/>
              </a:rPr>
              <a:t>					   stream</a:t>
            </a:r>
            <a:r>
              <a:rPr lang="en-US" sz="1900" dirty="0" smtClean="0">
                <a:solidFill>
                  <a:schemeClr val="bg1"/>
                </a:solidFill>
                <a:latin typeface="Comic Sans MS" pitchFamily="66" charset="0"/>
                <a:ea typeface="Calibri" pitchFamily="34" charset="0"/>
                <a:cs typeface="Microsoft Sans Serif" pitchFamily="34" charset="0"/>
              </a:rPr>
              <a:t>, which:</a:t>
            </a:r>
            <a:br>
              <a:rPr lang="en-US" sz="1900" dirty="0" smtClean="0">
                <a:solidFill>
                  <a:schemeClr val="bg1"/>
                </a:solidFill>
                <a:latin typeface="Comic Sans MS" pitchFamily="66" charset="0"/>
                <a:ea typeface="Calibri" pitchFamily="34" charset="0"/>
                <a:cs typeface="Microsoft Sans Serif" pitchFamily="34" charset="0"/>
              </a:rPr>
            </a:br>
            <a:r>
              <a:rPr lang="en-US" sz="1900" dirty="0" smtClean="0">
                <a:solidFill>
                  <a:schemeClr val="bg1"/>
                </a:solidFill>
                <a:latin typeface="Comic Sans MS" pitchFamily="66" charset="0"/>
                <a:ea typeface="Calibri" pitchFamily="34" charset="0"/>
                <a:cs typeface="Microsoft Sans Serif" pitchFamily="34" charset="0"/>
              </a:rPr>
              <a:t> 		    </a:t>
            </a:r>
            <a:r>
              <a:rPr lang="en-US" sz="1900" dirty="0" smtClean="0">
                <a:solidFill>
                  <a:schemeClr val="bg1"/>
                </a:solidFill>
                <a:latin typeface="Comic Sans MS" pitchFamily="66" charset="0"/>
                <a:ea typeface="Calibri" pitchFamily="34" charset="0"/>
                <a:cs typeface="Microsoft Sans Serif" pitchFamily="34" charset="0"/>
              </a:rPr>
              <a:t>    a</a:t>
            </a:r>
            <a:r>
              <a:rPr lang="en-US" sz="1900" dirty="0" smtClean="0">
                <a:solidFill>
                  <a:schemeClr val="bg1"/>
                </a:solidFill>
                <a:latin typeface="Comic Sans MS" pitchFamily="66" charset="0"/>
                <a:ea typeface="Calibri" pitchFamily="34" charset="0"/>
                <a:cs typeface="Microsoft Sans Serif" pitchFamily="34" charset="0"/>
              </a:rPr>
              <a:t>)  increases </a:t>
            </a:r>
            <a:r>
              <a:rPr lang="en-US" sz="1900" b="1" u="sng" dirty="0" smtClean="0">
                <a:solidFill>
                  <a:schemeClr val="bg1"/>
                </a:solidFill>
                <a:latin typeface="Comic Sans MS" pitchFamily="66" charset="0"/>
                <a:ea typeface="Calibri" pitchFamily="34" charset="0"/>
                <a:cs typeface="Microsoft Sans Serif" pitchFamily="34" charset="0"/>
              </a:rPr>
              <a:t>respiratory</a:t>
            </a:r>
            <a:r>
              <a:rPr lang="en-US" sz="1900" dirty="0" smtClean="0">
                <a:solidFill>
                  <a:schemeClr val="bg1"/>
                </a:solidFill>
                <a:latin typeface="Comic Sans MS" pitchFamily="66" charset="0"/>
                <a:ea typeface="Calibri" pitchFamily="34" charset="0"/>
                <a:cs typeface="Microsoft Sans Serif" pitchFamily="34" charset="0"/>
              </a:rPr>
              <a:t> </a:t>
            </a:r>
            <a:r>
              <a:rPr lang="en-US" sz="1900" b="1" u="sng" dirty="0" smtClean="0">
                <a:solidFill>
                  <a:schemeClr val="bg1"/>
                </a:solidFill>
                <a:latin typeface="Comic Sans MS" pitchFamily="66" charset="0"/>
                <a:ea typeface="Calibri" pitchFamily="34" charset="0"/>
                <a:cs typeface="Microsoft Sans Serif" pitchFamily="34" charset="0"/>
              </a:rPr>
              <a:t>rate</a:t>
            </a:r>
            <a:r>
              <a:rPr lang="en-US" sz="1900" dirty="0" smtClean="0">
                <a:solidFill>
                  <a:schemeClr val="bg1"/>
                </a:solidFill>
                <a:latin typeface="Comic Sans MS" pitchFamily="66" charset="0"/>
                <a:ea typeface="Calibri" pitchFamily="34" charset="0"/>
                <a:cs typeface="Microsoft Sans Serif" pitchFamily="34" charset="0"/>
              </a:rPr>
              <a:t> and elevates </a:t>
            </a:r>
            <a:r>
              <a:rPr lang="en-US" sz="1900" b="1" u="sng" dirty="0" smtClean="0">
                <a:solidFill>
                  <a:schemeClr val="bg1"/>
                </a:solidFill>
                <a:latin typeface="Comic Sans MS" pitchFamily="66" charset="0"/>
                <a:ea typeface="Calibri" pitchFamily="34" charset="0"/>
                <a:cs typeface="Microsoft Sans Serif" pitchFamily="34" charset="0"/>
              </a:rPr>
              <a:t>blood</a:t>
            </a:r>
            <a:r>
              <a:rPr lang="en-US" sz="1900" dirty="0" smtClean="0">
                <a:solidFill>
                  <a:schemeClr val="bg1"/>
                </a:solidFill>
                <a:latin typeface="Comic Sans MS" pitchFamily="66" charset="0"/>
                <a:ea typeface="Calibri" pitchFamily="34" charset="0"/>
                <a:cs typeface="Microsoft Sans Serif" pitchFamily="34" charset="0"/>
              </a:rPr>
              <a:t> </a:t>
            </a:r>
            <a:r>
              <a:rPr lang="en-US" sz="1900" b="1" u="sng" dirty="0" smtClean="0">
                <a:solidFill>
                  <a:schemeClr val="bg1"/>
                </a:solidFill>
                <a:latin typeface="Comic Sans MS" pitchFamily="66" charset="0"/>
                <a:ea typeface="Calibri" pitchFamily="34" charset="0"/>
                <a:cs typeface="Microsoft Sans Serif" pitchFamily="34" charset="0"/>
              </a:rPr>
              <a:t>pressure</a:t>
            </a:r>
            <a:r>
              <a:rPr lang="en-US" sz="1900" dirty="0" smtClean="0">
                <a:solidFill>
                  <a:schemeClr val="bg1"/>
                </a:solidFill>
                <a:latin typeface="Comic Sans MS" pitchFamily="66" charset="0"/>
                <a:ea typeface="Calibri" pitchFamily="34" charset="0"/>
                <a:cs typeface="Microsoft Sans Serif" pitchFamily="34" charset="0"/>
              </a:rPr>
              <a:t>,</a:t>
            </a:r>
            <a:br>
              <a:rPr lang="en-US" sz="1900" dirty="0" smtClean="0">
                <a:solidFill>
                  <a:schemeClr val="bg1"/>
                </a:solidFill>
                <a:latin typeface="Comic Sans MS" pitchFamily="66" charset="0"/>
                <a:ea typeface="Calibri" pitchFamily="34" charset="0"/>
                <a:cs typeface="Microsoft Sans Serif" pitchFamily="34" charset="0"/>
              </a:rPr>
            </a:br>
            <a:r>
              <a:rPr lang="en-US" sz="1900" dirty="0" smtClean="0">
                <a:solidFill>
                  <a:schemeClr val="bg1"/>
                </a:solidFill>
                <a:latin typeface="Comic Sans MS" pitchFamily="66" charset="0"/>
                <a:ea typeface="Calibri" pitchFamily="34" charset="0"/>
                <a:cs typeface="Microsoft Sans Serif" pitchFamily="34" charset="0"/>
              </a:rPr>
              <a:t>    		    	</a:t>
            </a:r>
            <a:r>
              <a:rPr lang="en-US" sz="1900" dirty="0" smtClean="0">
                <a:solidFill>
                  <a:schemeClr val="bg1"/>
                </a:solidFill>
                <a:latin typeface="Comic Sans MS" pitchFamily="66" charset="0"/>
                <a:ea typeface="Calibri" pitchFamily="34" charset="0"/>
                <a:cs typeface="Microsoft Sans Serif" pitchFamily="34" charset="0"/>
              </a:rPr>
              <a:t>  b</a:t>
            </a:r>
            <a:r>
              <a:rPr lang="en-US" sz="1900" dirty="0" smtClean="0">
                <a:solidFill>
                  <a:schemeClr val="bg1"/>
                </a:solidFill>
                <a:latin typeface="Comic Sans MS" pitchFamily="66" charset="0"/>
                <a:ea typeface="Calibri" pitchFamily="34" charset="0"/>
                <a:cs typeface="Microsoft Sans Serif" pitchFamily="34" charset="0"/>
              </a:rPr>
              <a:t>)  </a:t>
            </a:r>
            <a:r>
              <a:rPr lang="en-US" sz="1900" b="1" u="sng" dirty="0" smtClean="0">
                <a:solidFill>
                  <a:schemeClr val="bg1"/>
                </a:solidFill>
                <a:latin typeface="Comic Sans MS" pitchFamily="66" charset="0"/>
                <a:ea typeface="Calibri" pitchFamily="34" charset="0"/>
                <a:cs typeface="Microsoft Sans Serif" pitchFamily="34" charset="0"/>
              </a:rPr>
              <a:t>muscles</a:t>
            </a:r>
            <a:r>
              <a:rPr lang="en-US" sz="1900" dirty="0" smtClean="0">
                <a:solidFill>
                  <a:schemeClr val="bg1"/>
                </a:solidFill>
                <a:latin typeface="Comic Sans MS" pitchFamily="66" charset="0"/>
                <a:ea typeface="Calibri" pitchFamily="34" charset="0"/>
                <a:cs typeface="Microsoft Sans Serif" pitchFamily="34" charset="0"/>
              </a:rPr>
              <a:t> tense, </a:t>
            </a:r>
            <a:br>
              <a:rPr lang="en-US" sz="1900" dirty="0" smtClean="0">
                <a:solidFill>
                  <a:schemeClr val="bg1"/>
                </a:solidFill>
                <a:latin typeface="Comic Sans MS" pitchFamily="66" charset="0"/>
                <a:ea typeface="Calibri" pitchFamily="34" charset="0"/>
                <a:cs typeface="Microsoft Sans Serif" pitchFamily="34" charset="0"/>
              </a:rPr>
            </a:br>
            <a:r>
              <a:rPr lang="en-US" sz="1900" dirty="0" smtClean="0">
                <a:solidFill>
                  <a:schemeClr val="bg1"/>
                </a:solidFill>
                <a:latin typeface="Comic Sans MS" pitchFamily="66" charset="0"/>
                <a:ea typeface="Calibri" pitchFamily="34" charset="0"/>
                <a:cs typeface="Microsoft Sans Serif" pitchFamily="34" charset="0"/>
              </a:rPr>
              <a:t> 		    	</a:t>
            </a:r>
            <a:r>
              <a:rPr lang="en-US" sz="1900" dirty="0" smtClean="0">
                <a:solidFill>
                  <a:schemeClr val="bg1"/>
                </a:solidFill>
                <a:latin typeface="Comic Sans MS" pitchFamily="66" charset="0"/>
                <a:ea typeface="Calibri" pitchFamily="34" charset="0"/>
                <a:cs typeface="Microsoft Sans Serif" pitchFamily="34" charset="0"/>
              </a:rPr>
              <a:t>  c</a:t>
            </a:r>
            <a:r>
              <a:rPr lang="en-US" sz="1900" dirty="0" smtClean="0">
                <a:solidFill>
                  <a:schemeClr val="bg1"/>
                </a:solidFill>
                <a:latin typeface="Comic Sans MS" pitchFamily="66" charset="0"/>
                <a:ea typeface="Calibri" pitchFamily="34" charset="0"/>
                <a:cs typeface="Microsoft Sans Serif" pitchFamily="34" charset="0"/>
              </a:rPr>
              <a:t>)  </a:t>
            </a:r>
            <a:r>
              <a:rPr lang="en-US" sz="1900" b="1" u="sng" dirty="0" smtClean="0">
                <a:solidFill>
                  <a:schemeClr val="bg1"/>
                </a:solidFill>
                <a:latin typeface="Comic Sans MS" pitchFamily="66" charset="0"/>
                <a:ea typeface="Calibri" pitchFamily="34" charset="0"/>
                <a:cs typeface="Microsoft Sans Serif" pitchFamily="34" charset="0"/>
              </a:rPr>
              <a:t>sugar</a:t>
            </a:r>
            <a:r>
              <a:rPr lang="en-US" sz="1900" dirty="0" smtClean="0">
                <a:solidFill>
                  <a:schemeClr val="bg1"/>
                </a:solidFill>
                <a:latin typeface="Comic Sans MS" pitchFamily="66" charset="0"/>
                <a:ea typeface="Calibri" pitchFamily="34" charset="0"/>
                <a:cs typeface="Microsoft Sans Serif" pitchFamily="34" charset="0"/>
              </a:rPr>
              <a:t> is dumped into the body for </a:t>
            </a:r>
            <a:r>
              <a:rPr lang="en-US" sz="1900" b="1" u="sng" dirty="0" smtClean="0">
                <a:solidFill>
                  <a:schemeClr val="bg1"/>
                </a:solidFill>
                <a:latin typeface="Comic Sans MS" pitchFamily="66" charset="0"/>
                <a:ea typeface="Calibri" pitchFamily="34" charset="0"/>
                <a:cs typeface="Microsoft Sans Serif" pitchFamily="34" charset="0"/>
              </a:rPr>
              <a:t>energy</a:t>
            </a:r>
            <a:r>
              <a:rPr lang="en-US" sz="1900" dirty="0" smtClean="0">
                <a:solidFill>
                  <a:schemeClr val="bg1"/>
                </a:solidFill>
                <a:latin typeface="Comic Sans MS" pitchFamily="66" charset="0"/>
                <a:ea typeface="Calibri" pitchFamily="34" charset="0"/>
                <a:cs typeface="Microsoft Sans Serif" pitchFamily="34" charset="0"/>
              </a:rPr>
              <a:t>, and</a:t>
            </a:r>
            <a:br>
              <a:rPr lang="en-US" sz="1900" dirty="0" smtClean="0">
                <a:solidFill>
                  <a:schemeClr val="bg1"/>
                </a:solidFill>
                <a:latin typeface="Comic Sans MS" pitchFamily="66" charset="0"/>
                <a:ea typeface="Calibri" pitchFamily="34" charset="0"/>
                <a:cs typeface="Microsoft Sans Serif" pitchFamily="34" charset="0"/>
              </a:rPr>
            </a:br>
            <a:r>
              <a:rPr lang="en-US" sz="1900" dirty="0" smtClean="0">
                <a:solidFill>
                  <a:schemeClr val="bg1"/>
                </a:solidFill>
                <a:latin typeface="Comic Sans MS" pitchFamily="66" charset="0"/>
                <a:ea typeface="Calibri" pitchFamily="34" charset="0"/>
                <a:cs typeface="Microsoft Sans Serif" pitchFamily="34" charset="0"/>
              </a:rPr>
              <a:t> 		    	</a:t>
            </a:r>
            <a:r>
              <a:rPr lang="en-US" sz="1900" dirty="0" smtClean="0">
                <a:solidFill>
                  <a:schemeClr val="bg1"/>
                </a:solidFill>
                <a:latin typeface="Comic Sans MS" pitchFamily="66" charset="0"/>
                <a:ea typeface="Calibri" pitchFamily="34" charset="0"/>
                <a:cs typeface="Microsoft Sans Serif" pitchFamily="34" charset="0"/>
              </a:rPr>
              <a:t>  d</a:t>
            </a:r>
            <a:r>
              <a:rPr lang="en-US" sz="1900" dirty="0" smtClean="0">
                <a:solidFill>
                  <a:schemeClr val="bg1"/>
                </a:solidFill>
                <a:latin typeface="Comic Sans MS" pitchFamily="66" charset="0"/>
                <a:ea typeface="Calibri" pitchFamily="34" charset="0"/>
                <a:cs typeface="Microsoft Sans Serif" pitchFamily="34" charset="0"/>
              </a:rPr>
              <a:t>)  makes us </a:t>
            </a:r>
            <a:r>
              <a:rPr lang="en-US" sz="1900" b="1" u="sng" dirty="0" smtClean="0">
                <a:solidFill>
                  <a:schemeClr val="bg1"/>
                </a:solidFill>
                <a:latin typeface="Comic Sans MS" pitchFamily="66" charset="0"/>
                <a:ea typeface="Calibri" pitchFamily="34" charset="0"/>
                <a:cs typeface="Microsoft Sans Serif" pitchFamily="34" charset="0"/>
              </a:rPr>
              <a:t>sweat</a:t>
            </a:r>
            <a:r>
              <a:rPr lang="en-US" sz="1900" dirty="0" smtClean="0">
                <a:solidFill>
                  <a:schemeClr val="bg1"/>
                </a:solidFill>
                <a:latin typeface="Comic Sans MS" pitchFamily="66" charset="0"/>
                <a:ea typeface="Calibri" pitchFamily="34" charset="0"/>
                <a:cs typeface="Microsoft Sans Serif" pitchFamily="34" charset="0"/>
              </a:rPr>
              <a:t>.  </a:t>
            </a:r>
            <a:endParaRPr lang="en-US" sz="1900" dirty="0" smtClean="0">
              <a:solidFill>
                <a:schemeClr val="bg1"/>
              </a:solidFill>
              <a:latin typeface="Comic Sans MS" pitchFamily="66" charset="0"/>
              <a:ea typeface="Calibri" pitchFamily="34" charset="0"/>
              <a:cs typeface="Microsoft Sans Serif" pitchFamily="34" charset="0"/>
            </a:endParaRPr>
          </a:p>
          <a:p>
            <a:pPr lvl="0" fontAlgn="base">
              <a:spcBef>
                <a:spcPct val="0"/>
              </a:spcBef>
              <a:spcAft>
                <a:spcPct val="0"/>
              </a:spcAft>
              <a:tabLst>
                <a:tab pos="457200" algn="l"/>
                <a:tab pos="685800" algn="l"/>
                <a:tab pos="914400" algn="l"/>
                <a:tab pos="1143000" algn="l"/>
              </a:tabLst>
            </a:pPr>
            <a:endParaRPr lang="en-US" sz="900" dirty="0" smtClean="0">
              <a:solidFill>
                <a:schemeClr val="bg1"/>
              </a:solidFill>
              <a:latin typeface="Comic Sans MS" pitchFamily="66" charset="0"/>
            </a:endParaRPr>
          </a:p>
          <a:p>
            <a:pPr lvl="0" eaLnBrk="0" fontAlgn="base" hangingPunct="0">
              <a:spcBef>
                <a:spcPct val="0"/>
              </a:spcBef>
              <a:spcAft>
                <a:spcPct val="0"/>
              </a:spcAft>
              <a:tabLst>
                <a:tab pos="457200" algn="l"/>
                <a:tab pos="685800" algn="l"/>
                <a:tab pos="914400" algn="l"/>
                <a:tab pos="1143000" algn="l"/>
              </a:tabLst>
            </a:pPr>
            <a:r>
              <a:rPr lang="en-US" sz="1900" b="1" dirty="0" smtClean="0">
                <a:solidFill>
                  <a:schemeClr val="bg1"/>
                </a:solidFill>
                <a:latin typeface="Comic Sans MS" pitchFamily="66" charset="0"/>
                <a:ea typeface="Calibri" pitchFamily="34" charset="0"/>
                <a:cs typeface="Microsoft Sans Serif" pitchFamily="34" charset="0"/>
              </a:rPr>
              <a:t>The </a:t>
            </a:r>
            <a:r>
              <a:rPr lang="en-US" sz="1900" b="1" dirty="0" smtClean="0">
                <a:solidFill>
                  <a:schemeClr val="bg1"/>
                </a:solidFill>
                <a:latin typeface="Comic Sans MS" pitchFamily="66" charset="0"/>
                <a:ea typeface="Calibri" pitchFamily="34" charset="0"/>
                <a:cs typeface="Microsoft Sans Serif" pitchFamily="34" charset="0"/>
              </a:rPr>
              <a:t>Gonads</a:t>
            </a:r>
            <a:endParaRPr lang="en-US" sz="1900" dirty="0" smtClean="0">
              <a:solidFill>
                <a:schemeClr val="bg1"/>
              </a:solidFill>
              <a:latin typeface="Comic Sans MS" pitchFamily="66" charset="0"/>
            </a:endParaRPr>
          </a:p>
          <a:p>
            <a:pPr lvl="0" eaLnBrk="0" fontAlgn="base" hangingPunct="0">
              <a:spcBef>
                <a:spcPct val="0"/>
              </a:spcBef>
              <a:spcAft>
                <a:spcPct val="0"/>
              </a:spcAft>
              <a:tabLst>
                <a:tab pos="457200" algn="l"/>
                <a:tab pos="685800" algn="l"/>
                <a:tab pos="914400" algn="l"/>
                <a:tab pos="1143000" algn="l"/>
              </a:tabLst>
            </a:pPr>
            <a:r>
              <a:rPr lang="en-US" sz="1900" dirty="0" smtClean="0">
                <a:solidFill>
                  <a:schemeClr val="bg1"/>
                </a:solidFill>
                <a:latin typeface="Comic Sans MS" pitchFamily="66" charset="0"/>
                <a:ea typeface="Calibri" pitchFamily="34" charset="0"/>
                <a:cs typeface="Microsoft Sans Serif" pitchFamily="34" charset="0"/>
              </a:rPr>
              <a:t>		The gonads are the </a:t>
            </a:r>
            <a:r>
              <a:rPr lang="en-US" sz="1900" b="1" u="sng" dirty="0" smtClean="0">
                <a:solidFill>
                  <a:schemeClr val="bg1"/>
                </a:solidFill>
                <a:latin typeface="Comic Sans MS" pitchFamily="66" charset="0"/>
                <a:ea typeface="Calibri" pitchFamily="34" charset="0"/>
                <a:cs typeface="Microsoft Sans Serif" pitchFamily="34" charset="0"/>
              </a:rPr>
              <a:t>sex</a:t>
            </a:r>
            <a:r>
              <a:rPr lang="en-US" sz="1900" dirty="0" smtClean="0">
                <a:solidFill>
                  <a:schemeClr val="bg1"/>
                </a:solidFill>
                <a:latin typeface="Comic Sans MS" pitchFamily="66" charset="0"/>
                <a:ea typeface="Calibri" pitchFamily="34" charset="0"/>
                <a:cs typeface="Microsoft Sans Serif" pitchFamily="34" charset="0"/>
              </a:rPr>
              <a:t> </a:t>
            </a:r>
            <a:r>
              <a:rPr lang="en-US" sz="1900" b="1" u="sng" dirty="0" smtClean="0">
                <a:solidFill>
                  <a:schemeClr val="bg1"/>
                </a:solidFill>
                <a:latin typeface="Comic Sans MS" pitchFamily="66" charset="0"/>
                <a:ea typeface="Calibri" pitchFamily="34" charset="0"/>
                <a:cs typeface="Microsoft Sans Serif" pitchFamily="34" charset="0"/>
              </a:rPr>
              <a:t>glands</a:t>
            </a:r>
            <a:r>
              <a:rPr lang="en-US" sz="1900" dirty="0" smtClean="0">
                <a:solidFill>
                  <a:schemeClr val="bg1"/>
                </a:solidFill>
                <a:latin typeface="Comic Sans MS" pitchFamily="66" charset="0"/>
                <a:ea typeface="Calibri" pitchFamily="34" charset="0"/>
                <a:cs typeface="Microsoft Sans Serif" pitchFamily="34" charset="0"/>
              </a:rPr>
              <a:t> that </a:t>
            </a:r>
            <a:r>
              <a:rPr lang="en-US" sz="1900" dirty="0" smtClean="0">
                <a:solidFill>
                  <a:schemeClr val="bg1"/>
                </a:solidFill>
                <a:latin typeface="Comic Sans MS" pitchFamily="66" charset="0"/>
                <a:ea typeface="Calibri" pitchFamily="34" charset="0"/>
                <a:cs typeface="Microsoft Sans Serif" pitchFamily="34" charset="0"/>
              </a:rPr>
              <a:t/>
            </a:r>
            <a:br>
              <a:rPr lang="en-US" sz="1900" dirty="0" smtClean="0">
                <a:solidFill>
                  <a:schemeClr val="bg1"/>
                </a:solidFill>
                <a:latin typeface="Comic Sans MS" pitchFamily="66" charset="0"/>
                <a:ea typeface="Calibri" pitchFamily="34" charset="0"/>
                <a:cs typeface="Microsoft Sans Serif" pitchFamily="34" charset="0"/>
              </a:rPr>
            </a:br>
            <a:r>
              <a:rPr lang="en-US" sz="1900" dirty="0" smtClean="0">
                <a:solidFill>
                  <a:schemeClr val="bg1"/>
                </a:solidFill>
                <a:latin typeface="Comic Sans MS" pitchFamily="66" charset="0"/>
                <a:ea typeface="Calibri" pitchFamily="34" charset="0"/>
                <a:cs typeface="Microsoft Sans Serif" pitchFamily="34" charset="0"/>
              </a:rPr>
              <a:t>	produce </a:t>
            </a:r>
            <a:r>
              <a:rPr lang="en-US" sz="1900" b="1" u="sng" dirty="0" smtClean="0">
                <a:solidFill>
                  <a:schemeClr val="bg1"/>
                </a:solidFill>
                <a:latin typeface="Comic Sans MS" pitchFamily="66" charset="0"/>
                <a:ea typeface="Calibri" pitchFamily="34" charset="0"/>
                <a:cs typeface="Microsoft Sans Serif" pitchFamily="34" charset="0"/>
              </a:rPr>
              <a:t>sperm</a:t>
            </a:r>
            <a:r>
              <a:rPr lang="en-US" sz="1900" dirty="0" smtClean="0">
                <a:solidFill>
                  <a:schemeClr val="bg1"/>
                </a:solidFill>
                <a:latin typeface="Comic Sans MS" pitchFamily="66" charset="0"/>
                <a:ea typeface="Calibri" pitchFamily="34" charset="0"/>
                <a:cs typeface="Microsoft Sans Serif" pitchFamily="34" charset="0"/>
              </a:rPr>
              <a:t> or </a:t>
            </a:r>
            <a:r>
              <a:rPr lang="en-US" sz="1900" b="1" u="sng" dirty="0" smtClean="0">
                <a:solidFill>
                  <a:schemeClr val="bg1"/>
                </a:solidFill>
                <a:latin typeface="Comic Sans MS" pitchFamily="66" charset="0"/>
                <a:ea typeface="Calibri" pitchFamily="34" charset="0"/>
                <a:cs typeface="Microsoft Sans Serif" pitchFamily="34" charset="0"/>
              </a:rPr>
              <a:t>eggs</a:t>
            </a:r>
            <a:r>
              <a:rPr lang="en-US" sz="1900" dirty="0" smtClean="0">
                <a:solidFill>
                  <a:schemeClr val="bg1"/>
                </a:solidFill>
                <a:latin typeface="Comic Sans MS" pitchFamily="66" charset="0"/>
                <a:ea typeface="Calibri" pitchFamily="34" charset="0"/>
                <a:cs typeface="Microsoft Sans Serif" pitchFamily="34" charset="0"/>
              </a:rPr>
              <a:t> for </a:t>
            </a:r>
            <a:r>
              <a:rPr lang="en-US" sz="1900" b="1" u="sng" dirty="0" smtClean="0">
                <a:solidFill>
                  <a:schemeClr val="bg1"/>
                </a:solidFill>
                <a:latin typeface="Comic Sans MS" pitchFamily="66" charset="0"/>
                <a:ea typeface="Calibri" pitchFamily="34" charset="0"/>
                <a:cs typeface="Microsoft Sans Serif" pitchFamily="34" charset="0"/>
              </a:rPr>
              <a:t>reproduction</a:t>
            </a:r>
            <a:r>
              <a:rPr lang="en-US" sz="1900" dirty="0" smtClean="0">
                <a:solidFill>
                  <a:schemeClr val="bg1"/>
                </a:solidFill>
                <a:latin typeface="Comic Sans MS" pitchFamily="66" charset="0"/>
                <a:ea typeface="Calibri" pitchFamily="34" charset="0"/>
                <a:cs typeface="Microsoft Sans Serif" pitchFamily="34" charset="0"/>
              </a:rPr>
              <a:t>.</a:t>
            </a:r>
            <a:r>
              <a:rPr lang="en-US" sz="2100" dirty="0" smtClean="0">
                <a:solidFill>
                  <a:schemeClr val="bg1"/>
                </a:solidFill>
                <a:latin typeface="Comic Sans MS" pitchFamily="66" charset="0"/>
                <a:ea typeface="Calibri" pitchFamily="34" charset="0"/>
                <a:cs typeface="Microsoft Sans Serif" pitchFamily="34" charset="0"/>
              </a:rPr>
              <a:t/>
            </a:r>
            <a:br>
              <a:rPr lang="en-US" sz="2100" dirty="0" smtClean="0">
                <a:solidFill>
                  <a:schemeClr val="bg1"/>
                </a:solidFill>
                <a:latin typeface="Comic Sans MS" pitchFamily="66" charset="0"/>
                <a:ea typeface="Calibri" pitchFamily="34" charset="0"/>
                <a:cs typeface="Microsoft Sans Serif" pitchFamily="34" charset="0"/>
              </a:rPr>
            </a:br>
            <a:r>
              <a:rPr lang="en-US" sz="2100" dirty="0" smtClean="0">
                <a:solidFill>
                  <a:schemeClr val="bg1"/>
                </a:solidFill>
                <a:latin typeface="Comic Sans MS" pitchFamily="66" charset="0"/>
                <a:ea typeface="Calibri" pitchFamily="34" charset="0"/>
                <a:cs typeface="Microsoft Sans Serif" pitchFamily="34" charset="0"/>
              </a:rPr>
              <a:t>	</a:t>
            </a:r>
            <a:r>
              <a:rPr lang="en-US" sz="2100" dirty="0" smtClean="0">
                <a:solidFill>
                  <a:schemeClr val="bg1"/>
                </a:solidFill>
                <a:latin typeface="Comic Sans MS" pitchFamily="66" charset="0"/>
                <a:ea typeface="Calibri" pitchFamily="34" charset="0"/>
                <a:cs typeface="Microsoft Sans Serif" pitchFamily="34" charset="0"/>
              </a:rPr>
              <a:t>			</a:t>
            </a:r>
            <a:endParaRPr lang="en-US" sz="2100" dirty="0" smtClean="0">
              <a:solidFill>
                <a:schemeClr val="bg1"/>
              </a:solidFill>
              <a:latin typeface="Comic Sans MS" pitchFamily="66" charset="0"/>
              <a:ea typeface="Calibri" pitchFamily="34" charset="0"/>
              <a:cs typeface="Microsoft Sans Serif" pitchFamily="34" charset="0"/>
            </a:endParaRPr>
          </a:p>
          <a:p>
            <a:pPr lvl="0" eaLnBrk="0" fontAlgn="base" hangingPunct="0">
              <a:spcBef>
                <a:spcPct val="0"/>
              </a:spcBef>
              <a:spcAft>
                <a:spcPct val="0"/>
              </a:spcAft>
              <a:tabLst>
                <a:tab pos="457200" algn="l"/>
                <a:tab pos="685800" algn="l"/>
                <a:tab pos="914400" algn="l"/>
                <a:tab pos="1143000" algn="l"/>
              </a:tabLst>
            </a:pPr>
            <a:r>
              <a:rPr lang="en-US" sz="1600" dirty="0" smtClean="0">
                <a:solidFill>
                  <a:schemeClr val="bg1"/>
                </a:solidFill>
                <a:latin typeface="Comic Sans MS" pitchFamily="66" charset="0"/>
                <a:ea typeface="Calibri" pitchFamily="34" charset="0"/>
                <a:cs typeface="Microsoft Sans Serif" pitchFamily="34" charset="0"/>
              </a:rPr>
              <a:t>			The </a:t>
            </a:r>
            <a:r>
              <a:rPr lang="en-US" sz="1600" dirty="0" smtClean="0">
                <a:solidFill>
                  <a:schemeClr val="bg1"/>
                </a:solidFill>
                <a:latin typeface="Comic Sans MS" pitchFamily="66" charset="0"/>
                <a:ea typeface="Calibri" pitchFamily="34" charset="0"/>
                <a:cs typeface="Microsoft Sans Serif" pitchFamily="34" charset="0"/>
              </a:rPr>
              <a:t>male sex hormone is called </a:t>
            </a:r>
            <a:r>
              <a:rPr lang="en-US" sz="1600" b="1" u="sng" dirty="0" smtClean="0">
                <a:solidFill>
                  <a:schemeClr val="bg1"/>
                </a:solidFill>
                <a:latin typeface="Comic Sans MS" pitchFamily="66" charset="0"/>
                <a:ea typeface="Calibri" pitchFamily="34" charset="0"/>
                <a:cs typeface="Microsoft Sans Serif" pitchFamily="34" charset="0"/>
              </a:rPr>
              <a:t>androgen</a:t>
            </a:r>
            <a:r>
              <a:rPr lang="en-US" sz="1600" dirty="0" smtClean="0">
                <a:solidFill>
                  <a:schemeClr val="bg1"/>
                </a:solidFill>
                <a:latin typeface="Comic Sans MS" pitchFamily="66" charset="0"/>
                <a:ea typeface="Calibri" pitchFamily="34" charset="0"/>
                <a:cs typeface="Microsoft Sans Serif" pitchFamily="34" charset="0"/>
              </a:rPr>
              <a:t/>
            </a:r>
            <a:br>
              <a:rPr lang="en-US" sz="1600" dirty="0" smtClean="0">
                <a:solidFill>
                  <a:schemeClr val="bg1"/>
                </a:solidFill>
                <a:latin typeface="Comic Sans MS" pitchFamily="66" charset="0"/>
                <a:ea typeface="Calibri" pitchFamily="34" charset="0"/>
                <a:cs typeface="Microsoft Sans Serif" pitchFamily="34" charset="0"/>
              </a:rPr>
            </a:br>
            <a:r>
              <a:rPr lang="en-US" sz="1600" dirty="0" smtClean="0">
                <a:solidFill>
                  <a:schemeClr val="bg1"/>
                </a:solidFill>
                <a:latin typeface="Comic Sans MS" pitchFamily="66" charset="0"/>
                <a:ea typeface="Calibri" pitchFamily="34" charset="0"/>
                <a:cs typeface="Microsoft Sans Serif" pitchFamily="34" charset="0"/>
              </a:rPr>
              <a:t>			The female sex hormone is called </a:t>
            </a:r>
            <a:r>
              <a:rPr lang="en-US" sz="1600" b="1" u="sng" dirty="0" smtClean="0">
                <a:solidFill>
                  <a:schemeClr val="bg1"/>
                </a:solidFill>
                <a:latin typeface="Comic Sans MS" pitchFamily="66" charset="0"/>
                <a:ea typeface="Calibri" pitchFamily="34" charset="0"/>
                <a:cs typeface="Microsoft Sans Serif" pitchFamily="34" charset="0"/>
              </a:rPr>
              <a:t>estrogen</a:t>
            </a:r>
            <a:endParaRPr lang="en-US" sz="2000" dirty="0" smtClean="0">
              <a:solidFill>
                <a:schemeClr val="bg1"/>
              </a:solidFill>
              <a:latin typeface="Comic Sans MS" pitchFamily="66"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 pos="685800" algn="l"/>
                <a:tab pos="914400" algn="l"/>
                <a:tab pos="1143000" algn="l"/>
              </a:tabLst>
            </a:pPr>
            <a:endParaRPr kumimoji="0" lang="en-US" sz="1200" b="1" i="1" u="sng"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 pos="685800" algn="l"/>
                <a:tab pos="914400" algn="l"/>
                <a:tab pos="1143000" algn="l"/>
              </a:tabLst>
            </a:pPr>
            <a:r>
              <a:rPr kumimoji="0" lang="en-US" sz="1900" b="1" i="1" u="sng"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BOTH</a:t>
            </a:r>
            <a:r>
              <a:rPr kumimoji="0" lang="en-US" sz="1900" b="0" i="1"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 males and females have </a:t>
            </a:r>
            <a:r>
              <a:rPr kumimoji="0" lang="en-US" sz="1900" b="1" i="1" u="sng"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both</a:t>
            </a:r>
            <a:r>
              <a:rPr kumimoji="0" lang="en-US" sz="1900" b="0" i="1"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 hormones in their bodies; however, males will have more androgen, while females will have more estrogen.  </a:t>
            </a:r>
            <a:r>
              <a:rPr kumimoji="0" lang="en-US" sz="19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These hormones make us look either </a:t>
            </a:r>
            <a:r>
              <a:rPr kumimoji="0" lang="en-US" sz="1900" b="1" i="0" u="sng"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male</a:t>
            </a:r>
            <a:r>
              <a:rPr kumimoji="0" lang="en-US" sz="19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 or </a:t>
            </a:r>
            <a:r>
              <a:rPr kumimoji="0" lang="en-US" sz="1900" b="1" i="0" u="sng"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female</a:t>
            </a:r>
            <a:r>
              <a:rPr kumimoji="0" lang="en-US" sz="19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  </a:t>
            </a:r>
            <a:br>
              <a:rPr kumimoji="0" lang="en-US" sz="19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br>
            <a:r>
              <a:rPr kumimoji="0" lang="en-US" sz="19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tab pos="457200" algn="l"/>
                <a:tab pos="685800" algn="l"/>
                <a:tab pos="914400" algn="l"/>
                <a:tab pos="1143000" algn="l"/>
              </a:tabLst>
            </a:pPr>
            <a:r>
              <a:rPr lang="en-US" sz="1900" dirty="0" smtClean="0">
                <a:solidFill>
                  <a:schemeClr val="bg1"/>
                </a:solidFill>
                <a:latin typeface="Comic Sans MS" pitchFamily="66" charset="0"/>
                <a:ea typeface="Calibri" pitchFamily="34" charset="0"/>
                <a:cs typeface="Microsoft Sans Serif" pitchFamily="34" charset="0"/>
              </a:rPr>
              <a:t>	</a:t>
            </a:r>
            <a:r>
              <a:rPr kumimoji="0" lang="en-US" sz="19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For instance…</a:t>
            </a:r>
            <a:endParaRPr kumimoji="0" lang="en-US" sz="1900" b="0" i="0" u="none" strike="noStrike" cap="none" normalizeH="0" baseline="0" dirty="0" smtClean="0">
              <a:ln>
                <a:noFill/>
              </a:ln>
              <a:solidFill>
                <a:schemeClr val="bg1"/>
              </a:solidFill>
              <a:effectLst/>
              <a:latin typeface="Comic Sans MS"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685800" algn="l"/>
                <a:tab pos="914400" algn="l"/>
                <a:tab pos="1143000" algn="l"/>
              </a:tabLst>
            </a:pPr>
            <a:endParaRPr kumimoji="0" lang="en-US" sz="1200" b="0" i="1"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685800" algn="l"/>
                <a:tab pos="914400" algn="l"/>
                <a:tab pos="1143000" algn="l"/>
              </a:tabLst>
            </a:pPr>
            <a:r>
              <a:rPr kumimoji="0" lang="en-US" sz="1900" b="0" i="1"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	If a female is injected with additional androgen, she will grow body 		hair and a beard.</a:t>
            </a:r>
            <a:br>
              <a:rPr kumimoji="0" lang="en-US" sz="1900" b="0" i="1"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br>
            <a:r>
              <a:rPr kumimoji="0" lang="en-US" sz="19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	Androgen also starts the </a:t>
            </a:r>
            <a:r>
              <a:rPr kumimoji="0" lang="en-US" sz="1900" b="1" i="0" u="sng"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sex</a:t>
            </a:r>
            <a:r>
              <a:rPr kumimoji="0" lang="en-US" sz="19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 </a:t>
            </a:r>
            <a:r>
              <a:rPr kumimoji="0" lang="en-US" sz="1900" b="1" i="0" u="sng"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drive</a:t>
            </a:r>
            <a:r>
              <a:rPr kumimoji="0" lang="en-US" sz="1900" b="0" i="0" u="none" strike="noStrike" cap="none" normalizeH="0" baseline="0" dirty="0" smtClean="0">
                <a:ln>
                  <a:noFill/>
                </a:ln>
                <a:solidFill>
                  <a:schemeClr val="bg1"/>
                </a:solidFill>
                <a:effectLst/>
                <a:latin typeface="Comic Sans MS" pitchFamily="66" charset="0"/>
                <a:ea typeface="Calibri" pitchFamily="34" charset="0"/>
                <a:cs typeface="Microsoft Sans Serif" pitchFamily="34" charset="0"/>
              </a:rPr>
              <a:t> for both males and females.  </a:t>
            </a:r>
            <a:endParaRPr kumimoji="0" lang="en-US" sz="1900" b="0" i="0" u="none" strike="noStrike" cap="none" normalizeH="0" baseline="0" dirty="0" smtClean="0">
              <a:ln>
                <a:noFill/>
              </a:ln>
              <a:solidFill>
                <a:schemeClr val="bg1"/>
              </a:solidFill>
              <a:effectLst/>
              <a:latin typeface="Comic Sans MS" pitchFamily="66" charset="0"/>
            </a:endParaRPr>
          </a:p>
        </p:txBody>
      </p:sp>
      <p:pic>
        <p:nvPicPr>
          <p:cNvPr id="54273" name="Picture 1"/>
          <p:cNvPicPr>
            <a:picLocks noChangeAspect="1" noChangeArrowheads="1"/>
          </p:cNvPicPr>
          <p:nvPr/>
        </p:nvPicPr>
        <p:blipFill>
          <a:blip r:embed="rId3"/>
          <a:srcRect t="55098"/>
          <a:stretch>
            <a:fillRect/>
          </a:stretch>
        </p:blipFill>
        <p:spPr bwMode="auto">
          <a:xfrm>
            <a:off x="5562600" y="2057400"/>
            <a:ext cx="3310360" cy="19812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3">
                <a:tint val="45000"/>
                <a:satMod val="400000"/>
              </a:schemeClr>
            </a:duotone>
            <a:lum/>
          </a:blip>
          <a:srcRect/>
          <a:stretch>
            <a:fillRect l="-12000" r="-12000"/>
          </a:stretch>
        </a:blipFill>
        <a:effectLst/>
      </p:bgPr>
    </p:bg>
    <p:spTree>
      <p:nvGrpSpPr>
        <p:cNvPr id="1" name=""/>
        <p:cNvGrpSpPr/>
        <p:nvPr/>
      </p:nvGrpSpPr>
      <p:grpSpPr>
        <a:xfrm>
          <a:off x="0" y="0"/>
          <a:ext cx="0" cy="0"/>
          <a:chOff x="0" y="0"/>
          <a:chExt cx="0" cy="0"/>
        </a:xfrm>
      </p:grpSpPr>
      <p:sp>
        <p:nvSpPr>
          <p:cNvPr id="2" name="TextBox 1"/>
          <p:cNvSpPr txBox="1"/>
          <p:nvPr/>
        </p:nvSpPr>
        <p:spPr>
          <a:xfrm>
            <a:off x="304800" y="304800"/>
            <a:ext cx="8534400" cy="5663089"/>
          </a:xfrm>
          <a:prstGeom prst="rect">
            <a:avLst/>
          </a:prstGeom>
          <a:noFill/>
        </p:spPr>
        <p:txBody>
          <a:bodyPr wrap="square" rtlCol="0">
            <a:spAutoFit/>
          </a:bodyPr>
          <a:lstStyle/>
          <a:p>
            <a:r>
              <a:rPr lang="en-US" sz="3600" b="1" u="sng" dirty="0" smtClean="0">
                <a:solidFill>
                  <a:schemeClr val="bg1"/>
                </a:solidFill>
                <a:latin typeface="Comic Sans MS" pitchFamily="66" charset="0"/>
              </a:rPr>
              <a:t>The Cerebral Cortex</a:t>
            </a:r>
          </a:p>
          <a:p>
            <a:endParaRPr lang="en-US" dirty="0">
              <a:solidFill>
                <a:schemeClr val="bg1"/>
              </a:solidFill>
              <a:latin typeface="Comic Sans MS" pitchFamily="66" charset="0"/>
            </a:endParaRPr>
          </a:p>
          <a:p>
            <a:pPr indent="457200">
              <a:tabLst>
                <a:tab pos="457200" algn="l"/>
              </a:tabLst>
            </a:pPr>
            <a:r>
              <a:rPr lang="en-US" sz="2600" dirty="0" smtClean="0">
                <a:solidFill>
                  <a:schemeClr val="bg1"/>
                </a:solidFill>
                <a:latin typeface="Comic Sans MS" pitchFamily="66" charset="0"/>
              </a:rPr>
              <a:t>The cerebral cortex is the </a:t>
            </a:r>
            <a:r>
              <a:rPr lang="en-US" sz="2600" b="1" i="1" dirty="0" smtClean="0">
                <a:solidFill>
                  <a:schemeClr val="bg1"/>
                </a:solidFill>
                <a:latin typeface="Comic Sans MS" pitchFamily="66" charset="0"/>
              </a:rPr>
              <a:t>outermost</a:t>
            </a:r>
            <a:r>
              <a:rPr lang="en-US" sz="2600" dirty="0" smtClean="0">
                <a:solidFill>
                  <a:schemeClr val="bg1"/>
                </a:solidFill>
                <a:latin typeface="Comic Sans MS" pitchFamily="66" charset="0"/>
              </a:rPr>
              <a:t>  layer of the 	brain that controls very high-level mental 	processes, such as thought.</a:t>
            </a:r>
          </a:p>
          <a:p>
            <a:endParaRPr lang="en-US" sz="2400" dirty="0" smtClean="0">
              <a:solidFill>
                <a:schemeClr val="bg1"/>
              </a:solidFill>
              <a:latin typeface="Comic Sans MS" pitchFamily="66" charset="0"/>
            </a:endParaRPr>
          </a:p>
          <a:p>
            <a:pPr marL="3598863">
              <a:tabLst>
                <a:tab pos="914400" algn="l"/>
              </a:tabLst>
            </a:pPr>
            <a:r>
              <a:rPr lang="en-US" sz="2400" dirty="0" smtClean="0">
                <a:solidFill>
                  <a:schemeClr val="bg1"/>
                </a:solidFill>
                <a:latin typeface="Comic Sans MS" pitchFamily="66" charset="0"/>
              </a:rPr>
              <a:t>	(</a:t>
            </a:r>
            <a:r>
              <a:rPr lang="en-US" sz="2400" i="1" dirty="0" smtClean="0">
                <a:solidFill>
                  <a:schemeClr val="bg1"/>
                </a:solidFill>
                <a:latin typeface="Comic Sans MS" pitchFamily="66" charset="0"/>
              </a:rPr>
              <a:t>cerebral</a:t>
            </a:r>
            <a:r>
              <a:rPr lang="en-US" sz="2400" dirty="0" smtClean="0">
                <a:solidFill>
                  <a:schemeClr val="bg1"/>
                </a:solidFill>
                <a:latin typeface="Comic Sans MS" pitchFamily="66" charset="0"/>
              </a:rPr>
              <a:t> means “relating to </a:t>
            </a:r>
            <a:br>
              <a:rPr lang="en-US" sz="2400" dirty="0" smtClean="0">
                <a:solidFill>
                  <a:schemeClr val="bg1"/>
                </a:solidFill>
                <a:latin typeface="Comic Sans MS" pitchFamily="66" charset="0"/>
              </a:rPr>
            </a:br>
            <a:r>
              <a:rPr lang="en-US" sz="2400" dirty="0" smtClean="0">
                <a:solidFill>
                  <a:schemeClr val="bg1"/>
                </a:solidFill>
                <a:latin typeface="Comic Sans MS" pitchFamily="66" charset="0"/>
              </a:rPr>
              <a:t>	thought or intelligence.”)</a:t>
            </a:r>
          </a:p>
          <a:p>
            <a:pPr marL="3657600">
              <a:tabLst>
                <a:tab pos="457200" algn="l"/>
                <a:tab pos="1371600" algn="l"/>
              </a:tabLst>
            </a:pPr>
            <a:endParaRPr lang="en-US" sz="1400" i="1" dirty="0" smtClean="0">
              <a:solidFill>
                <a:schemeClr val="bg1"/>
              </a:solidFill>
              <a:latin typeface="Comic Sans MS" pitchFamily="66" charset="0"/>
            </a:endParaRPr>
          </a:p>
          <a:p>
            <a:pPr marL="3657600">
              <a:tabLst>
                <a:tab pos="457200" algn="l"/>
                <a:tab pos="1371600" algn="l"/>
              </a:tabLst>
            </a:pPr>
            <a:endParaRPr lang="en-US" sz="1400" i="1" dirty="0" smtClean="0">
              <a:solidFill>
                <a:schemeClr val="bg1"/>
              </a:solidFill>
              <a:latin typeface="Comic Sans MS" pitchFamily="66" charset="0"/>
            </a:endParaRPr>
          </a:p>
          <a:p>
            <a:pPr marL="3657600">
              <a:tabLst>
                <a:tab pos="457200" algn="l"/>
                <a:tab pos="1371600" algn="l"/>
              </a:tabLst>
            </a:pPr>
            <a:r>
              <a:rPr lang="en-US" sz="2600" i="1" dirty="0" smtClean="0">
                <a:solidFill>
                  <a:schemeClr val="bg1"/>
                </a:solidFill>
                <a:latin typeface="Comic Sans MS" pitchFamily="66" charset="0"/>
              </a:rPr>
              <a:t>There is no computer on the planet, nor is there anything in this known universe, that can equal the processing capabilities of the brain.    </a:t>
            </a:r>
            <a:endParaRPr lang="en-US" sz="2600" i="1" dirty="0">
              <a:solidFill>
                <a:schemeClr val="bg1"/>
              </a:solidFill>
              <a:latin typeface="Comic Sans MS" pitchFamily="66" charset="0"/>
            </a:endParaRPr>
          </a:p>
        </p:txBody>
      </p:sp>
      <p:pic>
        <p:nvPicPr>
          <p:cNvPr id="3" name="Picture 2" descr="brain-computer chip.jpg"/>
          <p:cNvPicPr>
            <a:picLocks noChangeAspect="1"/>
          </p:cNvPicPr>
          <p:nvPr/>
        </p:nvPicPr>
        <p:blipFill>
          <a:blip r:embed="rId3" cstate="print"/>
          <a:stretch>
            <a:fillRect/>
          </a:stretch>
        </p:blipFill>
        <p:spPr>
          <a:xfrm>
            <a:off x="533400" y="2514600"/>
            <a:ext cx="3006263" cy="408889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3" name="TextBox 2"/>
          <p:cNvSpPr txBox="1"/>
          <p:nvPr/>
        </p:nvSpPr>
        <p:spPr>
          <a:xfrm>
            <a:off x="381000" y="228600"/>
            <a:ext cx="8458200" cy="6340197"/>
          </a:xfrm>
          <a:prstGeom prst="rect">
            <a:avLst/>
          </a:prstGeom>
          <a:noFill/>
        </p:spPr>
        <p:txBody>
          <a:bodyPr wrap="square" rtlCol="0">
            <a:spAutoFit/>
          </a:bodyPr>
          <a:lstStyle/>
          <a:p>
            <a:r>
              <a:rPr lang="en-US" sz="3600" b="1" u="sng" dirty="0" smtClean="0">
                <a:solidFill>
                  <a:schemeClr val="bg1"/>
                </a:solidFill>
                <a:latin typeface="Comic Sans MS" pitchFamily="66" charset="0"/>
              </a:rPr>
              <a:t>The Hemispheres</a:t>
            </a:r>
          </a:p>
          <a:p>
            <a:endParaRPr lang="en-US" sz="2400" b="1" dirty="0" smtClean="0">
              <a:solidFill>
                <a:schemeClr val="bg1"/>
              </a:solidFill>
              <a:latin typeface="Comic Sans MS" pitchFamily="66" charset="0"/>
            </a:endParaRPr>
          </a:p>
          <a:p>
            <a:pPr>
              <a:tabLst>
                <a:tab pos="236538" algn="l"/>
              </a:tabLst>
            </a:pPr>
            <a:r>
              <a:rPr lang="en-US" sz="2000" dirty="0" smtClean="0">
                <a:solidFill>
                  <a:schemeClr val="bg1"/>
                </a:solidFill>
                <a:latin typeface="Comic Sans MS" pitchFamily="66" charset="0"/>
              </a:rPr>
              <a:t>	</a:t>
            </a:r>
            <a:r>
              <a:rPr lang="en-US" sz="2600" dirty="0" smtClean="0">
                <a:solidFill>
                  <a:schemeClr val="bg1"/>
                </a:solidFill>
                <a:latin typeface="Comic Sans MS" pitchFamily="66" charset="0"/>
              </a:rPr>
              <a:t>The brain is divided into halves by a depression 	running from the front to the back called a 	</a:t>
            </a:r>
            <a:r>
              <a:rPr lang="en-US" sz="2600" b="1" i="1" dirty="0" smtClean="0">
                <a:solidFill>
                  <a:schemeClr val="bg1"/>
                </a:solidFill>
                <a:latin typeface="Comic Sans MS" pitchFamily="66" charset="0"/>
              </a:rPr>
              <a:t>fissure</a:t>
            </a:r>
            <a:r>
              <a:rPr lang="en-US" sz="2600" dirty="0" smtClean="0">
                <a:solidFill>
                  <a:schemeClr val="bg1"/>
                </a:solidFill>
                <a:latin typeface="Comic Sans MS" pitchFamily="66" charset="0"/>
              </a:rPr>
              <a:t>.  This fissure marks the division of one 	half of the brain from the other, with each half 	called a </a:t>
            </a:r>
            <a:r>
              <a:rPr lang="en-US" sz="2600" b="1" i="1" dirty="0" smtClean="0">
                <a:solidFill>
                  <a:schemeClr val="bg1"/>
                </a:solidFill>
                <a:latin typeface="Comic Sans MS" pitchFamily="66" charset="0"/>
              </a:rPr>
              <a:t>hemisphere</a:t>
            </a:r>
            <a:r>
              <a:rPr lang="en-US" sz="2600" dirty="0" smtClean="0">
                <a:solidFill>
                  <a:schemeClr val="bg1"/>
                </a:solidFill>
                <a:latin typeface="Comic Sans MS" pitchFamily="66" charset="0"/>
              </a:rPr>
              <a:t>.    </a:t>
            </a:r>
          </a:p>
          <a:p>
            <a:pPr>
              <a:tabLst>
                <a:tab pos="236538" algn="l"/>
              </a:tabLst>
            </a:pPr>
            <a:endParaRPr lang="en-US" sz="2400" dirty="0" smtClean="0">
              <a:solidFill>
                <a:schemeClr val="bg1"/>
              </a:solidFill>
              <a:latin typeface="Comic Sans MS" pitchFamily="66" charset="0"/>
            </a:endParaRPr>
          </a:p>
          <a:p>
            <a:pPr>
              <a:tabLst>
                <a:tab pos="236538" algn="l"/>
                <a:tab pos="457200" algn="l"/>
              </a:tabLst>
            </a:pPr>
            <a:r>
              <a:rPr lang="en-US" sz="2400" dirty="0" smtClean="0">
                <a:solidFill>
                  <a:schemeClr val="bg1"/>
                </a:solidFill>
                <a:latin typeface="Comic Sans MS" pitchFamily="66" charset="0"/>
              </a:rPr>
              <a:t>		</a:t>
            </a:r>
            <a:r>
              <a:rPr lang="en-US" sz="2400" i="1" dirty="0" smtClean="0">
                <a:solidFill>
                  <a:schemeClr val="bg1"/>
                </a:solidFill>
                <a:latin typeface="Comic Sans MS" pitchFamily="66" charset="0"/>
              </a:rPr>
              <a:t>Hemi</a:t>
            </a:r>
            <a:r>
              <a:rPr lang="en-US" sz="2400" dirty="0" smtClean="0">
                <a:solidFill>
                  <a:schemeClr val="bg1"/>
                </a:solidFill>
                <a:latin typeface="Comic Sans MS" pitchFamily="66" charset="0"/>
              </a:rPr>
              <a:t> means half, so we </a:t>
            </a:r>
          </a:p>
          <a:p>
            <a:pPr>
              <a:tabLst>
                <a:tab pos="236538" algn="l"/>
                <a:tab pos="457200" algn="l"/>
              </a:tabLst>
            </a:pPr>
            <a:r>
              <a:rPr lang="en-US" sz="2400" dirty="0" smtClean="0">
                <a:solidFill>
                  <a:schemeClr val="bg1"/>
                </a:solidFill>
                <a:latin typeface="Comic Sans MS" pitchFamily="66" charset="0"/>
              </a:rPr>
              <a:t>		have two halves of a </a:t>
            </a:r>
          </a:p>
          <a:p>
            <a:pPr>
              <a:tabLst>
                <a:tab pos="236538" algn="l"/>
                <a:tab pos="457200" algn="l"/>
              </a:tabLst>
            </a:pPr>
            <a:r>
              <a:rPr lang="en-US" sz="2400" dirty="0" smtClean="0">
                <a:solidFill>
                  <a:schemeClr val="bg1"/>
                </a:solidFill>
                <a:latin typeface="Comic Sans MS" pitchFamily="66" charset="0"/>
              </a:rPr>
              <a:t>		sphere.</a:t>
            </a:r>
          </a:p>
          <a:p>
            <a:pPr>
              <a:tabLst>
                <a:tab pos="236538" algn="l"/>
              </a:tabLst>
            </a:pPr>
            <a:endParaRPr lang="en-US" sz="2400" dirty="0" smtClean="0">
              <a:solidFill>
                <a:schemeClr val="bg1"/>
              </a:solidFill>
              <a:latin typeface="Comic Sans MS" pitchFamily="66" charset="0"/>
            </a:endParaRPr>
          </a:p>
          <a:p>
            <a:pPr>
              <a:tabLst>
                <a:tab pos="236538" algn="l"/>
              </a:tabLst>
            </a:pPr>
            <a:r>
              <a:rPr lang="en-US" sz="2400" dirty="0" smtClean="0">
                <a:solidFill>
                  <a:schemeClr val="bg1"/>
                </a:solidFill>
                <a:latin typeface="Comic Sans MS" pitchFamily="66" charset="0"/>
              </a:rPr>
              <a:t>	</a:t>
            </a:r>
            <a:r>
              <a:rPr lang="en-US" sz="2600" dirty="0" smtClean="0">
                <a:solidFill>
                  <a:schemeClr val="bg1"/>
                </a:solidFill>
                <a:latin typeface="Comic Sans MS" pitchFamily="66" charset="0"/>
              </a:rPr>
              <a:t>The two sides of the brain </a:t>
            </a:r>
          </a:p>
          <a:p>
            <a:pPr>
              <a:tabLst>
                <a:tab pos="236538" algn="l"/>
              </a:tabLst>
            </a:pPr>
            <a:r>
              <a:rPr lang="en-US" sz="2600" dirty="0" smtClean="0">
                <a:solidFill>
                  <a:schemeClr val="bg1"/>
                </a:solidFill>
                <a:latin typeface="Comic Sans MS" pitchFamily="66" charset="0"/>
              </a:rPr>
              <a:t>	are referred to as the </a:t>
            </a:r>
            <a:r>
              <a:rPr lang="en-US" sz="2600" b="1" i="1" dirty="0" smtClean="0">
                <a:solidFill>
                  <a:schemeClr val="bg1"/>
                </a:solidFill>
                <a:latin typeface="Comic Sans MS" pitchFamily="66" charset="0"/>
              </a:rPr>
              <a:t>left</a:t>
            </a:r>
            <a:r>
              <a:rPr lang="en-US" sz="2600" dirty="0" smtClean="0">
                <a:solidFill>
                  <a:schemeClr val="bg1"/>
                </a:solidFill>
                <a:latin typeface="Comic Sans MS" pitchFamily="66" charset="0"/>
              </a:rPr>
              <a:t> </a:t>
            </a:r>
          </a:p>
          <a:p>
            <a:pPr>
              <a:tabLst>
                <a:tab pos="236538" algn="l"/>
              </a:tabLst>
            </a:pPr>
            <a:r>
              <a:rPr lang="en-US" sz="2600" dirty="0" smtClean="0">
                <a:solidFill>
                  <a:schemeClr val="bg1"/>
                </a:solidFill>
                <a:latin typeface="Comic Sans MS" pitchFamily="66" charset="0"/>
              </a:rPr>
              <a:t>	and </a:t>
            </a:r>
            <a:r>
              <a:rPr lang="en-US" sz="2600" b="1" i="1" dirty="0" smtClean="0">
                <a:solidFill>
                  <a:schemeClr val="bg1"/>
                </a:solidFill>
                <a:latin typeface="Comic Sans MS" pitchFamily="66" charset="0"/>
              </a:rPr>
              <a:t>right</a:t>
            </a:r>
            <a:r>
              <a:rPr lang="en-US" sz="2600" dirty="0" smtClean="0">
                <a:solidFill>
                  <a:schemeClr val="bg1"/>
                </a:solidFill>
                <a:latin typeface="Comic Sans MS" pitchFamily="66" charset="0"/>
              </a:rPr>
              <a:t> hemispheres.  </a:t>
            </a:r>
            <a:r>
              <a:rPr lang="en-US" sz="2400" dirty="0" smtClean="0">
                <a:solidFill>
                  <a:schemeClr val="bg1"/>
                </a:solidFill>
                <a:latin typeface="Comic Sans MS" pitchFamily="66" charset="0"/>
              </a:rPr>
              <a:t>	</a:t>
            </a:r>
            <a:endParaRPr lang="en-US" sz="2000" dirty="0" smtClean="0">
              <a:latin typeface="Comic Sans MS" pitchFamily="66" charset="0"/>
            </a:endParaRPr>
          </a:p>
          <a:p>
            <a:endParaRPr lang="en-US" dirty="0">
              <a:latin typeface="Comic Sans MS" pitchFamily="66" charset="0"/>
            </a:endParaRPr>
          </a:p>
        </p:txBody>
      </p:sp>
      <p:pic>
        <p:nvPicPr>
          <p:cNvPr id="1027" name="Picture 3"/>
          <p:cNvPicPr>
            <a:picLocks noChangeAspect="1" noChangeArrowheads="1"/>
          </p:cNvPicPr>
          <p:nvPr/>
        </p:nvPicPr>
        <p:blipFill>
          <a:blip r:embed="rId3"/>
          <a:srcRect/>
          <a:stretch>
            <a:fillRect/>
          </a:stretch>
        </p:blipFill>
        <p:spPr bwMode="auto">
          <a:xfrm>
            <a:off x="4952999" y="2895600"/>
            <a:ext cx="4031673" cy="3505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0" b="-50000"/>
          </a:stretch>
        </a:blipFill>
        <a:effectLst/>
      </p:bgPr>
    </p:bg>
    <p:spTree>
      <p:nvGrpSpPr>
        <p:cNvPr id="1" name=""/>
        <p:cNvGrpSpPr/>
        <p:nvPr/>
      </p:nvGrpSpPr>
      <p:grpSpPr>
        <a:xfrm>
          <a:off x="0" y="0"/>
          <a:ext cx="0" cy="0"/>
          <a:chOff x="0" y="0"/>
          <a:chExt cx="0" cy="0"/>
        </a:xfrm>
      </p:grpSpPr>
      <p:sp>
        <p:nvSpPr>
          <p:cNvPr id="2" name="TextBox 1"/>
          <p:cNvSpPr txBox="1"/>
          <p:nvPr/>
        </p:nvSpPr>
        <p:spPr>
          <a:xfrm>
            <a:off x="381000" y="304800"/>
            <a:ext cx="8382000" cy="6247864"/>
          </a:xfrm>
          <a:prstGeom prst="rect">
            <a:avLst/>
          </a:prstGeom>
          <a:noFill/>
        </p:spPr>
        <p:txBody>
          <a:bodyPr wrap="square" rtlCol="0">
            <a:spAutoFit/>
          </a:bodyPr>
          <a:lstStyle/>
          <a:p>
            <a:pPr indent="457200">
              <a:tabLst>
                <a:tab pos="457200" algn="l"/>
              </a:tabLst>
            </a:pPr>
            <a:r>
              <a:rPr lang="en-US" sz="2600" dirty="0" smtClean="0">
                <a:solidFill>
                  <a:schemeClr val="bg1"/>
                </a:solidFill>
                <a:latin typeface="Comic Sans MS" pitchFamily="66" charset="0"/>
              </a:rPr>
              <a:t>Each hemisphere controls the opposite side of 	the body, or in other words -   </a:t>
            </a:r>
          </a:p>
          <a:p>
            <a:pPr indent="457200">
              <a:tabLst>
                <a:tab pos="457200" algn="l"/>
              </a:tabLst>
            </a:pPr>
            <a:r>
              <a:rPr lang="en-US" sz="2600" dirty="0" smtClean="0">
                <a:solidFill>
                  <a:schemeClr val="bg1"/>
                </a:solidFill>
                <a:latin typeface="Comic Sans MS" pitchFamily="66" charset="0"/>
              </a:rPr>
              <a:t/>
            </a:r>
            <a:br>
              <a:rPr lang="en-US" sz="2600" dirty="0" smtClean="0">
                <a:solidFill>
                  <a:schemeClr val="bg1"/>
                </a:solidFill>
                <a:latin typeface="Comic Sans MS" pitchFamily="66" charset="0"/>
              </a:rPr>
            </a:br>
            <a:r>
              <a:rPr lang="en-US" sz="2600" dirty="0" smtClean="0">
                <a:solidFill>
                  <a:schemeClr val="bg1"/>
                </a:solidFill>
                <a:latin typeface="Comic Sans MS" pitchFamily="66" charset="0"/>
              </a:rPr>
              <a:t>		</a:t>
            </a:r>
            <a:r>
              <a:rPr lang="en-US" sz="2600" i="1" dirty="0" smtClean="0">
                <a:solidFill>
                  <a:schemeClr val="bg1"/>
                </a:solidFill>
                <a:latin typeface="Comic Sans MS" pitchFamily="66" charset="0"/>
              </a:rPr>
              <a:t>the left hemisphere controls movements 			and sensations on the </a:t>
            </a:r>
            <a:r>
              <a:rPr lang="en-US" sz="2600" b="1" i="1" dirty="0" smtClean="0">
                <a:solidFill>
                  <a:schemeClr val="bg1"/>
                </a:solidFill>
                <a:latin typeface="Comic Sans MS" pitchFamily="66" charset="0"/>
              </a:rPr>
              <a:t>right</a:t>
            </a:r>
            <a:r>
              <a:rPr lang="en-US" sz="2600" i="1" dirty="0" smtClean="0">
                <a:solidFill>
                  <a:schemeClr val="bg1"/>
                </a:solidFill>
                <a:latin typeface="Comic Sans MS" pitchFamily="66" charset="0"/>
              </a:rPr>
              <a:t> side of the 			body, while the right hemisphere controls 		movements and sensations on the </a:t>
            </a:r>
            <a:r>
              <a:rPr lang="en-US" sz="2600" b="1" i="1" dirty="0" smtClean="0">
                <a:solidFill>
                  <a:schemeClr val="bg1"/>
                </a:solidFill>
                <a:latin typeface="Comic Sans MS" pitchFamily="66" charset="0"/>
              </a:rPr>
              <a:t>left</a:t>
            </a:r>
            <a:r>
              <a:rPr lang="en-US" sz="2600" i="1" dirty="0" smtClean="0">
                <a:solidFill>
                  <a:schemeClr val="bg1"/>
                </a:solidFill>
                <a:latin typeface="Comic Sans MS" pitchFamily="66" charset="0"/>
              </a:rPr>
              <a:t> side of 		the body.  </a:t>
            </a:r>
          </a:p>
          <a:p>
            <a:pPr indent="457200">
              <a:tabLst>
                <a:tab pos="457200" algn="l"/>
              </a:tabLst>
            </a:pPr>
            <a:r>
              <a:rPr lang="en-US" sz="2600" i="1" dirty="0" smtClean="0">
                <a:solidFill>
                  <a:schemeClr val="bg1"/>
                </a:solidFill>
                <a:latin typeface="Comic Sans MS" pitchFamily="66" charset="0"/>
              </a:rPr>
              <a:t/>
            </a:r>
            <a:br>
              <a:rPr lang="en-US" sz="2600" i="1" dirty="0" smtClean="0">
                <a:solidFill>
                  <a:schemeClr val="bg1"/>
                </a:solidFill>
                <a:latin typeface="Comic Sans MS" pitchFamily="66" charset="0"/>
              </a:rPr>
            </a:br>
            <a:r>
              <a:rPr lang="en-US" sz="2600" i="1" dirty="0" smtClean="0">
                <a:solidFill>
                  <a:schemeClr val="bg1"/>
                </a:solidFill>
                <a:latin typeface="Comic Sans MS" pitchFamily="66" charset="0"/>
              </a:rPr>
              <a:t>	</a:t>
            </a:r>
            <a:r>
              <a:rPr lang="en-US" sz="2600" dirty="0" smtClean="0">
                <a:solidFill>
                  <a:schemeClr val="bg1"/>
                </a:solidFill>
                <a:latin typeface="Comic Sans MS" pitchFamily="66" charset="0"/>
              </a:rPr>
              <a:t>If you were to pull the right and left hemispheres 	apart, about midway down, you will find a bundle 	of fibers called the </a:t>
            </a:r>
            <a:r>
              <a:rPr lang="en-US" sz="2600" b="1" i="1" dirty="0" smtClean="0">
                <a:solidFill>
                  <a:schemeClr val="bg1"/>
                </a:solidFill>
                <a:latin typeface="Comic Sans MS" pitchFamily="66" charset="0"/>
              </a:rPr>
              <a:t>corpus </a:t>
            </a:r>
            <a:r>
              <a:rPr lang="en-US" sz="2600" b="1" i="1" dirty="0" err="1" smtClean="0">
                <a:solidFill>
                  <a:schemeClr val="bg1"/>
                </a:solidFill>
                <a:latin typeface="Comic Sans MS" pitchFamily="66" charset="0"/>
              </a:rPr>
              <a:t>callosum</a:t>
            </a:r>
            <a:r>
              <a:rPr lang="en-US" sz="2600" i="1" dirty="0" smtClean="0">
                <a:solidFill>
                  <a:schemeClr val="bg1"/>
                </a:solidFill>
                <a:latin typeface="Comic Sans MS" pitchFamily="66" charset="0"/>
              </a:rPr>
              <a:t>.</a:t>
            </a:r>
            <a:r>
              <a:rPr lang="en-US" sz="2600" dirty="0" smtClean="0">
                <a:solidFill>
                  <a:schemeClr val="bg1"/>
                </a:solidFill>
                <a:latin typeface="Comic Sans MS" pitchFamily="66" charset="0"/>
              </a:rPr>
              <a:t>  </a:t>
            </a:r>
          </a:p>
          <a:p>
            <a:pPr indent="457200">
              <a:tabLst>
                <a:tab pos="457200" algn="l"/>
              </a:tabLst>
            </a:pPr>
            <a:endParaRPr lang="en-US" sz="1600" b="1" dirty="0" smtClean="0">
              <a:solidFill>
                <a:schemeClr val="bg1"/>
              </a:solidFill>
              <a:latin typeface="Comic Sans MS" pitchFamily="66" charset="0"/>
            </a:endParaRPr>
          </a:p>
          <a:p>
            <a:pPr indent="457200">
              <a:tabLst>
                <a:tab pos="457200" algn="l"/>
              </a:tabLst>
            </a:pPr>
            <a:r>
              <a:rPr lang="en-US" sz="2400" dirty="0" smtClean="0">
                <a:solidFill>
                  <a:schemeClr val="bg1"/>
                </a:solidFill>
                <a:latin typeface="Comic Sans MS" pitchFamily="66" charset="0"/>
              </a:rPr>
              <a:t>	</a:t>
            </a:r>
            <a:r>
              <a:rPr lang="en-US" sz="2400" i="1" dirty="0" smtClean="0">
                <a:solidFill>
                  <a:schemeClr val="bg1"/>
                </a:solidFill>
                <a:latin typeface="Comic Sans MS" pitchFamily="66" charset="0"/>
              </a:rPr>
              <a:t>this unit contains several million nerve fibers that 		help each half of the brain communicate and 			transmit information with the other.</a:t>
            </a:r>
            <a:endParaRPr lang="en-US" sz="2400" i="1"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0" b="-50000"/>
          </a:stretch>
        </a:blipFill>
        <a:effectLst/>
      </p:bgPr>
    </p:bg>
    <p:spTree>
      <p:nvGrpSpPr>
        <p:cNvPr id="1" name=""/>
        <p:cNvGrpSpPr/>
        <p:nvPr/>
      </p:nvGrpSpPr>
      <p:grpSpPr>
        <a:xfrm>
          <a:off x="0" y="0"/>
          <a:ext cx="0" cy="0"/>
          <a:chOff x="0" y="0"/>
          <a:chExt cx="0" cy="0"/>
        </a:xfrm>
      </p:grpSpPr>
      <p:sp>
        <p:nvSpPr>
          <p:cNvPr id="2" name="Rectangle 1"/>
          <p:cNvSpPr/>
          <p:nvPr/>
        </p:nvSpPr>
        <p:spPr>
          <a:xfrm>
            <a:off x="304800" y="228601"/>
            <a:ext cx="3352800" cy="3785652"/>
          </a:xfrm>
          <a:prstGeom prst="rect">
            <a:avLst/>
          </a:prstGeom>
        </p:spPr>
        <p:txBody>
          <a:bodyPr wrap="square">
            <a:spAutoFit/>
          </a:bodyPr>
          <a:lstStyle/>
          <a:p>
            <a:pPr>
              <a:tabLst>
                <a:tab pos="457200" algn="l"/>
              </a:tabLst>
            </a:pPr>
            <a:r>
              <a:rPr lang="en-US" sz="3600" b="1" u="sng" dirty="0" smtClean="0">
                <a:solidFill>
                  <a:schemeClr val="bg1"/>
                </a:solidFill>
                <a:latin typeface="Comic Sans MS" pitchFamily="66" charset="0"/>
              </a:rPr>
              <a:t>The Lobes</a:t>
            </a:r>
          </a:p>
          <a:p>
            <a:pPr>
              <a:tabLst>
                <a:tab pos="457200" algn="l"/>
              </a:tabLst>
            </a:pPr>
            <a:endParaRPr lang="en-US" sz="3600" b="1" dirty="0" smtClean="0">
              <a:solidFill>
                <a:schemeClr val="bg1"/>
              </a:solidFill>
              <a:latin typeface="Comic Sans MS" pitchFamily="66" charset="0"/>
            </a:endParaRPr>
          </a:p>
          <a:p>
            <a:pPr>
              <a:tabLst>
                <a:tab pos="457200" algn="l"/>
              </a:tabLst>
            </a:pPr>
            <a:r>
              <a:rPr lang="en-US" sz="2400" dirty="0" smtClean="0">
                <a:solidFill>
                  <a:schemeClr val="bg1"/>
                </a:solidFill>
                <a:latin typeface="Comic Sans MS" pitchFamily="66" charset="0"/>
              </a:rPr>
              <a:t>The cerebral cortex is divided into </a:t>
            </a:r>
            <a:r>
              <a:rPr lang="en-US" sz="2400" b="1" i="1" dirty="0" smtClean="0">
                <a:solidFill>
                  <a:schemeClr val="bg1"/>
                </a:solidFill>
                <a:latin typeface="Comic Sans MS" pitchFamily="66" charset="0"/>
              </a:rPr>
              <a:t>four</a:t>
            </a:r>
            <a:r>
              <a:rPr lang="en-US" sz="2400" b="1" dirty="0" smtClean="0">
                <a:solidFill>
                  <a:schemeClr val="bg1"/>
                </a:solidFill>
                <a:latin typeface="Comic Sans MS" pitchFamily="66" charset="0"/>
              </a:rPr>
              <a:t> </a:t>
            </a:r>
            <a:r>
              <a:rPr lang="en-US" sz="2400" dirty="0" smtClean="0">
                <a:solidFill>
                  <a:schemeClr val="bg1"/>
                </a:solidFill>
                <a:latin typeface="Comic Sans MS" pitchFamily="66" charset="0"/>
              </a:rPr>
              <a:t>major sections called lobes.</a:t>
            </a:r>
          </a:p>
          <a:p>
            <a:pPr>
              <a:tabLst>
                <a:tab pos="457200" algn="l"/>
              </a:tabLst>
            </a:pPr>
            <a:endParaRPr lang="en-US" sz="2400" dirty="0" smtClean="0">
              <a:solidFill>
                <a:schemeClr val="bg1"/>
              </a:solidFill>
              <a:latin typeface="Comic Sans MS" pitchFamily="66" charset="0"/>
            </a:endParaRPr>
          </a:p>
          <a:p>
            <a:pPr>
              <a:tabLst>
                <a:tab pos="457200" algn="l"/>
              </a:tabLst>
            </a:pPr>
            <a:r>
              <a:rPr lang="en-US" sz="2400" dirty="0" smtClean="0">
                <a:solidFill>
                  <a:schemeClr val="bg1"/>
                </a:solidFill>
                <a:latin typeface="Comic Sans MS" pitchFamily="66" charset="0"/>
              </a:rPr>
              <a:t>The </a:t>
            </a:r>
            <a:r>
              <a:rPr lang="en-US" sz="2400" dirty="0" err="1" smtClean="0">
                <a:solidFill>
                  <a:schemeClr val="bg1"/>
                </a:solidFill>
                <a:latin typeface="Comic Sans MS" pitchFamily="66" charset="0"/>
              </a:rPr>
              <a:t>frontmost</a:t>
            </a:r>
            <a:r>
              <a:rPr lang="en-US" sz="2400" dirty="0" smtClean="0">
                <a:solidFill>
                  <a:schemeClr val="bg1"/>
                </a:solidFill>
                <a:latin typeface="Comic Sans MS" pitchFamily="66" charset="0"/>
              </a:rPr>
              <a:t> area of the brain is </a:t>
            </a:r>
            <a:endParaRPr lang="en-US" sz="2400" i="1" dirty="0">
              <a:solidFill>
                <a:schemeClr val="bg1"/>
              </a:solidFill>
            </a:endParaRPr>
          </a:p>
        </p:txBody>
      </p:sp>
      <p:sp>
        <p:nvSpPr>
          <p:cNvPr id="6" name="TextBox 5"/>
          <p:cNvSpPr txBox="1"/>
          <p:nvPr/>
        </p:nvSpPr>
        <p:spPr>
          <a:xfrm>
            <a:off x="304800" y="3886200"/>
            <a:ext cx="8534400" cy="2677656"/>
          </a:xfrm>
          <a:prstGeom prst="rect">
            <a:avLst/>
          </a:prstGeom>
          <a:noFill/>
        </p:spPr>
        <p:txBody>
          <a:bodyPr wrap="square" rtlCol="0">
            <a:spAutoFit/>
          </a:bodyPr>
          <a:lstStyle/>
          <a:p>
            <a:r>
              <a:rPr lang="en-US" sz="2400" dirty="0" smtClean="0">
                <a:solidFill>
                  <a:schemeClr val="bg1"/>
                </a:solidFill>
                <a:latin typeface="Comic Sans MS" pitchFamily="66" charset="0"/>
              </a:rPr>
              <a:t>conveniently called </a:t>
            </a:r>
          </a:p>
          <a:p>
            <a:r>
              <a:rPr lang="en-US" sz="2400" dirty="0" smtClean="0">
                <a:solidFill>
                  <a:schemeClr val="bg1"/>
                </a:solidFill>
                <a:latin typeface="Comic Sans MS" pitchFamily="66" charset="0"/>
              </a:rPr>
              <a:t>the </a:t>
            </a:r>
            <a:r>
              <a:rPr lang="en-US" sz="2400" b="1" i="1" dirty="0" smtClean="0">
                <a:solidFill>
                  <a:schemeClr val="bg1"/>
                </a:solidFill>
                <a:latin typeface="Comic Sans MS" pitchFamily="66" charset="0"/>
              </a:rPr>
              <a:t>frontal lobe</a:t>
            </a:r>
            <a:r>
              <a:rPr lang="en-US" sz="2400" dirty="0" smtClean="0">
                <a:solidFill>
                  <a:schemeClr val="bg1"/>
                </a:solidFill>
                <a:latin typeface="Comic Sans MS" pitchFamily="66" charset="0"/>
              </a:rPr>
              <a:t>.</a:t>
            </a:r>
          </a:p>
          <a:p>
            <a:endParaRPr lang="en-US" sz="2400" dirty="0" smtClean="0">
              <a:solidFill>
                <a:schemeClr val="bg1"/>
              </a:solidFill>
              <a:latin typeface="Comic Sans MS" pitchFamily="66" charset="0"/>
            </a:endParaRPr>
          </a:p>
          <a:p>
            <a:pPr>
              <a:tabLst>
                <a:tab pos="457200" algn="l"/>
              </a:tabLst>
            </a:pPr>
            <a:r>
              <a:rPr lang="en-US" sz="2400" dirty="0" smtClean="0">
                <a:solidFill>
                  <a:schemeClr val="bg1"/>
                </a:solidFill>
                <a:latin typeface="Comic Sans MS" pitchFamily="66" charset="0"/>
              </a:rPr>
              <a:t>	</a:t>
            </a:r>
            <a:r>
              <a:rPr lang="en-US" sz="2400" i="1" dirty="0" smtClean="0">
                <a:solidFill>
                  <a:schemeClr val="bg1"/>
                </a:solidFill>
                <a:latin typeface="Comic Sans MS" pitchFamily="66" charset="0"/>
              </a:rPr>
              <a:t>This division of the cerebral cortex contains the 	</a:t>
            </a:r>
            <a:r>
              <a:rPr lang="en-US" sz="2400" b="1" i="1" dirty="0" smtClean="0">
                <a:solidFill>
                  <a:schemeClr val="bg1"/>
                </a:solidFill>
                <a:latin typeface="Comic Sans MS" pitchFamily="66" charset="0"/>
              </a:rPr>
              <a:t>motor strip</a:t>
            </a:r>
            <a:r>
              <a:rPr lang="en-US" sz="2400" i="1" dirty="0" smtClean="0">
                <a:solidFill>
                  <a:schemeClr val="bg1"/>
                </a:solidFill>
                <a:latin typeface="Comic Sans MS" pitchFamily="66" charset="0"/>
              </a:rPr>
              <a:t>, or a band running down the side of the 	frontal lobe that controls every part of the body 	that moves;  hence the name </a:t>
            </a:r>
            <a:r>
              <a:rPr lang="en-US" sz="2400" b="1" i="1" dirty="0" smtClean="0">
                <a:solidFill>
                  <a:schemeClr val="bg1"/>
                </a:solidFill>
                <a:latin typeface="Comic Sans MS" pitchFamily="66" charset="0"/>
              </a:rPr>
              <a:t>“motor” </a:t>
            </a:r>
            <a:r>
              <a:rPr lang="en-US" sz="2400" i="1" dirty="0" smtClean="0">
                <a:solidFill>
                  <a:schemeClr val="bg1"/>
                </a:solidFill>
                <a:latin typeface="Comic Sans MS" pitchFamily="66" charset="0"/>
              </a:rPr>
              <a:t>strip. </a:t>
            </a:r>
            <a:endParaRPr lang="en-US" sz="2400" i="1" dirty="0">
              <a:solidFill>
                <a:schemeClr val="bg1"/>
              </a:solidFill>
              <a:latin typeface="Comic Sans MS" pitchFamily="66" charset="0"/>
            </a:endParaRPr>
          </a:p>
        </p:txBody>
      </p:sp>
      <p:pic>
        <p:nvPicPr>
          <p:cNvPr id="2050" name="Picture 2"/>
          <p:cNvPicPr>
            <a:picLocks noChangeAspect="1" noChangeArrowheads="1"/>
          </p:cNvPicPr>
          <p:nvPr/>
        </p:nvPicPr>
        <p:blipFill>
          <a:blip r:embed="rId3"/>
          <a:srcRect/>
          <a:stretch>
            <a:fillRect/>
          </a:stretch>
        </p:blipFill>
        <p:spPr bwMode="auto">
          <a:xfrm>
            <a:off x="3429000" y="457200"/>
            <a:ext cx="5574417" cy="3962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2" name="Rectangle 1"/>
          <p:cNvSpPr/>
          <p:nvPr/>
        </p:nvSpPr>
        <p:spPr>
          <a:xfrm>
            <a:off x="304800" y="304800"/>
            <a:ext cx="8534400" cy="1569660"/>
          </a:xfrm>
          <a:prstGeom prst="rect">
            <a:avLst/>
          </a:prstGeom>
        </p:spPr>
        <p:txBody>
          <a:bodyPr wrap="square">
            <a:spAutoFit/>
          </a:bodyPr>
          <a:lstStyle/>
          <a:p>
            <a:pPr>
              <a:tabLst>
                <a:tab pos="457200" algn="l"/>
              </a:tabLst>
            </a:pPr>
            <a:r>
              <a:rPr lang="en-US" sz="2400" dirty="0" smtClean="0">
                <a:solidFill>
                  <a:schemeClr val="bg1"/>
                </a:solidFill>
                <a:latin typeface="Comic Sans MS" pitchFamily="66" charset="0"/>
              </a:rPr>
              <a:t>The area directly behind the frontal lobe is called the </a:t>
            </a:r>
            <a:r>
              <a:rPr lang="en-US" sz="2400" b="1" i="1" dirty="0" smtClean="0">
                <a:solidFill>
                  <a:schemeClr val="bg1"/>
                </a:solidFill>
                <a:latin typeface="Comic Sans MS" pitchFamily="66" charset="0"/>
              </a:rPr>
              <a:t>Parietal lobe</a:t>
            </a:r>
            <a:r>
              <a:rPr lang="en-US" sz="2400" dirty="0" smtClean="0">
                <a:solidFill>
                  <a:schemeClr val="bg1"/>
                </a:solidFill>
                <a:latin typeface="Comic Sans MS" pitchFamily="66" charset="0"/>
              </a:rPr>
              <a:t>.  </a:t>
            </a:r>
          </a:p>
          <a:p>
            <a:pPr>
              <a:tabLst>
                <a:tab pos="457200" algn="l"/>
              </a:tabLst>
            </a:pPr>
            <a:endParaRPr lang="en-US" sz="2400" i="1" dirty="0" smtClean="0">
              <a:solidFill>
                <a:schemeClr val="bg1"/>
              </a:solidFill>
              <a:latin typeface="Comic Sans MS" pitchFamily="66" charset="0"/>
            </a:endParaRPr>
          </a:p>
          <a:p>
            <a:pPr>
              <a:tabLst>
                <a:tab pos="457200" algn="l"/>
              </a:tabLst>
            </a:pPr>
            <a:endParaRPr lang="en-US" sz="2400" i="1" dirty="0">
              <a:solidFill>
                <a:schemeClr val="bg1"/>
              </a:solidFill>
            </a:endParaRPr>
          </a:p>
        </p:txBody>
      </p:sp>
      <p:sp>
        <p:nvSpPr>
          <p:cNvPr id="6" name="TextBox 5"/>
          <p:cNvSpPr txBox="1"/>
          <p:nvPr/>
        </p:nvSpPr>
        <p:spPr>
          <a:xfrm>
            <a:off x="304800" y="4800600"/>
            <a:ext cx="8534400" cy="1569660"/>
          </a:xfrm>
          <a:prstGeom prst="rect">
            <a:avLst/>
          </a:prstGeom>
          <a:noFill/>
        </p:spPr>
        <p:txBody>
          <a:bodyPr wrap="square" rtlCol="0">
            <a:spAutoFit/>
          </a:bodyPr>
          <a:lstStyle/>
          <a:p>
            <a:pPr>
              <a:tabLst>
                <a:tab pos="457200" algn="l"/>
              </a:tabLst>
            </a:pPr>
            <a:r>
              <a:rPr lang="en-US" sz="2400" dirty="0" smtClean="0">
                <a:solidFill>
                  <a:schemeClr val="bg1"/>
                </a:solidFill>
                <a:latin typeface="Comic Sans MS" pitchFamily="66" charset="0"/>
              </a:rPr>
              <a:t>	</a:t>
            </a:r>
            <a:r>
              <a:rPr lang="en-US" sz="2400" i="1" dirty="0" smtClean="0">
                <a:solidFill>
                  <a:schemeClr val="bg1"/>
                </a:solidFill>
                <a:latin typeface="Comic Sans MS" pitchFamily="66" charset="0"/>
              </a:rPr>
              <a:t>The parietal lobe contains the sensory strip, or a band 	running down the side of the parietal lobe that 	registers and provides all forms of sensation; hence 	the name “sensory” strip. </a:t>
            </a:r>
            <a:endParaRPr lang="en-US" sz="2400" i="1" dirty="0">
              <a:solidFill>
                <a:schemeClr val="bg1"/>
              </a:solidFill>
              <a:latin typeface="Comic Sans MS" pitchFamily="66" charset="0"/>
            </a:endParaRPr>
          </a:p>
        </p:txBody>
      </p:sp>
      <p:pic>
        <p:nvPicPr>
          <p:cNvPr id="3074" name="Picture 2"/>
          <p:cNvPicPr>
            <a:picLocks noChangeAspect="1" noChangeArrowheads="1"/>
          </p:cNvPicPr>
          <p:nvPr/>
        </p:nvPicPr>
        <p:blipFill>
          <a:blip r:embed="rId3"/>
          <a:srcRect/>
          <a:stretch>
            <a:fillRect/>
          </a:stretch>
        </p:blipFill>
        <p:spPr bwMode="auto">
          <a:xfrm>
            <a:off x="1828800" y="1219200"/>
            <a:ext cx="5419725" cy="35528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16073</TotalTime>
  <Words>523</Words>
  <Application>Microsoft Office PowerPoint</Application>
  <PresentationFormat>On-screen Show (4:3)</PresentationFormat>
  <Paragraphs>339</Paragraphs>
  <Slides>40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Comic Sans MS</vt:lpstr>
      <vt:lpstr>Calibri</vt:lpstr>
      <vt:lpstr>Microsoft Sans Serif</vt:lpstr>
      <vt:lpstr>MS Reference Sans Serif</vt:lpstr>
      <vt:lpstr>Wingdings</vt:lpstr>
      <vt:lpstr>Office Theme</vt:lpstr>
      <vt:lpstr>Chapter #3: Brain, Body, and Behavior</vt:lpstr>
      <vt:lpstr>Chapter Objectives:</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 Brain, Body, and Behavior</dc:title>
  <dc:creator> </dc:creator>
  <cp:lastModifiedBy> </cp:lastModifiedBy>
  <cp:revision>208</cp:revision>
  <dcterms:created xsi:type="dcterms:W3CDTF">2008-09-26T12:59:14Z</dcterms:created>
  <dcterms:modified xsi:type="dcterms:W3CDTF">2008-10-24T05:46:17Z</dcterms:modified>
</cp:coreProperties>
</file>